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
      <p:font typeface="Roboto Medium"/>
      <p:regular r:id="rId33"/>
      <p:bold r:id="rId34"/>
      <p:italic r:id="rId35"/>
      <p:boldItalic r:id="rId36"/>
    </p:embeddedFont>
    <p:embeddedFont>
      <p:font typeface="Playfair Display"/>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0A40A6-79DA-48CC-B72B-7B22139C01BA}">
  <a:tblStyle styleId="{6C0A40A6-79DA-48CC-B72B-7B22139C01B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fairDisplay-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RobotoMedium-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RobotoMedium-italic.fntdata"/><Relationship Id="rId12" Type="http://schemas.openxmlformats.org/officeDocument/2006/relationships/slide" Target="slides/slide6.xml"/><Relationship Id="rId34" Type="http://schemas.openxmlformats.org/officeDocument/2006/relationships/font" Target="fonts/RobotoMedium-bold.fntdata"/><Relationship Id="rId15" Type="http://schemas.openxmlformats.org/officeDocument/2006/relationships/slide" Target="slides/slide9.xml"/><Relationship Id="rId37" Type="http://schemas.openxmlformats.org/officeDocument/2006/relationships/font" Target="fonts/PlayfairDisplay-regular.fntdata"/><Relationship Id="rId14" Type="http://schemas.openxmlformats.org/officeDocument/2006/relationships/slide" Target="slides/slide8.xml"/><Relationship Id="rId36" Type="http://schemas.openxmlformats.org/officeDocument/2006/relationships/font" Target="fonts/RobotoMedium-boldItalic.fntdata"/><Relationship Id="rId17" Type="http://schemas.openxmlformats.org/officeDocument/2006/relationships/slide" Target="slides/slide11.xml"/><Relationship Id="rId39" Type="http://schemas.openxmlformats.org/officeDocument/2006/relationships/font" Target="fonts/PlayfairDisplay-italic.fntdata"/><Relationship Id="rId16" Type="http://schemas.openxmlformats.org/officeDocument/2006/relationships/slide" Target="slides/slide10.xml"/><Relationship Id="rId38" Type="http://schemas.openxmlformats.org/officeDocument/2006/relationships/font" Target="fonts/PlayfairDisplay-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c0da42480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c0da42480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18181"/>
              </a:lnSpc>
              <a:spcBef>
                <a:spcPts val="0"/>
              </a:spcBef>
              <a:spcAft>
                <a:spcPts val="0"/>
              </a:spcAft>
              <a:buNone/>
            </a:pPr>
            <a:r>
              <a:rPr lang="en" sz="1200">
                <a:solidFill>
                  <a:srgbClr val="242424"/>
                </a:solidFill>
                <a:latin typeface="Georgia"/>
                <a:ea typeface="Georgia"/>
                <a:cs typeface="Georgia"/>
                <a:sym typeface="Georgia"/>
              </a:rPr>
              <a:t>Need to look into the throughput of data</a:t>
            </a:r>
            <a:endParaRPr sz="1200">
              <a:solidFill>
                <a:srgbClr val="242424"/>
              </a:solidFill>
              <a:latin typeface="Georgia"/>
              <a:ea typeface="Georgia"/>
              <a:cs typeface="Georgia"/>
              <a:sym typeface="Georgia"/>
            </a:endParaRPr>
          </a:p>
          <a:p>
            <a:pPr indent="0" lvl="0" marL="0" rtl="0" algn="l">
              <a:lnSpc>
                <a:spcPct val="218181"/>
              </a:lnSpc>
              <a:spcBef>
                <a:spcPts val="0"/>
              </a:spcBef>
              <a:spcAft>
                <a:spcPts val="0"/>
              </a:spcAft>
              <a:buNone/>
            </a:pPr>
            <a:r>
              <a:t/>
            </a:r>
            <a:endParaRPr sz="1200">
              <a:solidFill>
                <a:srgbClr val="242424"/>
              </a:solidFill>
              <a:latin typeface="Georgia"/>
              <a:ea typeface="Georgia"/>
              <a:cs typeface="Georgia"/>
              <a:sym typeface="Georgi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c0da42480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c0da42480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c182ed98a7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c182ed98a7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6b4a257c8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6b4a257c8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XGBoost and Random Forest have similar performance, with low MAE and MSE, suggesting good predictive accuracy.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Lasso's errors are considerably higher, indicating that it might not capture the data's complexity as effectively.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GAM shows better performance than Lasso but still lags behind XGBoost and Random Forest. More data and better hyper parameter tuning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We also tried Prophet model for time series analysis but the results showed that it struggled with the dataset. Prophet faced challenges with our particular dataset, which featured multiple observations per day—each tied to a unique configuration. This multi-observational structure is critical for making predictions, especially for unseen configurations. Prophet's standard approach to time series analysis, which typically expects a single observation per time interval, might not be directly applicable without modifications to accommodate the dataset's unique format.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Cyclical Encoding - Sin and Cos of day and month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156f1c4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c156f1c4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Null Checks</a:t>
            </a:r>
            <a:endParaRPr/>
          </a:p>
          <a:p>
            <a:pPr indent="0" lvl="0" marL="0" rtl="0" algn="l">
              <a:spcBef>
                <a:spcPts val="0"/>
              </a:spcBef>
              <a:spcAft>
                <a:spcPts val="0"/>
              </a:spcAft>
              <a:buNone/>
            </a:pPr>
            <a:r>
              <a:rPr lang="en"/>
              <a:t>Uniqueness Check - wrt to Original Data and within Synthetic data</a:t>
            </a:r>
            <a:endParaRPr/>
          </a:p>
          <a:p>
            <a:pPr indent="0" lvl="0" marL="0" rtl="0" algn="l">
              <a:spcBef>
                <a:spcPts val="0"/>
              </a:spcBef>
              <a:spcAft>
                <a:spcPts val="0"/>
              </a:spcAft>
              <a:buNone/>
            </a:pPr>
            <a:r>
              <a:rPr lang="en"/>
              <a:t>Range Test - Operation, container groups, containers, Number of transactions and chunk size</a:t>
            </a:r>
            <a:endParaRPr/>
          </a:p>
          <a:p>
            <a:pPr indent="0" lvl="0" marL="0" rtl="0" algn="l">
              <a:spcBef>
                <a:spcPts val="0"/>
              </a:spcBef>
              <a:spcAft>
                <a:spcPts val="0"/>
              </a:spcAft>
              <a:buNone/>
            </a:pPr>
            <a:r>
              <a:rPr lang="en"/>
              <a:t>Date Range Alignment - datetime column is within specified range</a:t>
            </a:r>
            <a:endParaRPr/>
          </a:p>
          <a:p>
            <a:pPr indent="0" lvl="0" marL="0" rtl="0" algn="l">
              <a:spcBef>
                <a:spcPts val="0"/>
              </a:spcBef>
              <a:spcAft>
                <a:spcPts val="0"/>
              </a:spcAft>
              <a:buNone/>
            </a:pPr>
            <a:r>
              <a:rPr lang="en"/>
              <a:t>Cumulative size checks against container capacity (16 GB)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b4a257c8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6b4a257c8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Range Test - Operation, disk capacity, container groups, containers, Number of transactions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302bb5ee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302bb5ee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6302bb5eeb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6302bb5eeb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c0da42480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c0da42480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c156f1c4e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c156f1c4e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6302bb5ee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6302bb5ee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c0da42480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c0da42480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c0da42480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c0da42480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302bb5ee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6302bb5ee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3ac18c75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3ac18c75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c0da42480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c0da42480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libri"/>
              <a:buAutoNum type="arabicPeriod"/>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D</a:t>
            </a:r>
            <a:r>
              <a:rPr lang="en" sz="1200">
                <a:solidFill>
                  <a:schemeClr val="dk1"/>
                </a:solidFill>
                <a:latin typeface="Calibri"/>
                <a:ea typeface="Calibri"/>
                <a:cs typeface="Calibri"/>
                <a:sym typeface="Calibri"/>
              </a:rPr>
              <a:t>eveloped to address the unique challenges associated with tabular datasets, such as handling mixed data types and imbalanced data.</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One hot encoding - Categorical</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Bayesian Gaussian Mixture - </a:t>
            </a:r>
            <a:r>
              <a:rPr lang="en" sz="1200">
                <a:solidFill>
                  <a:schemeClr val="dk1"/>
                </a:solidFill>
                <a:latin typeface="Calibri"/>
                <a:ea typeface="Calibri"/>
                <a:cs typeface="Calibri"/>
                <a:sym typeface="Calibri"/>
              </a:rPr>
              <a:t>Continuous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AutoNum type="arabicPeriod"/>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Use case - </a:t>
            </a:r>
            <a:r>
              <a:rPr lang="en" sz="1200">
                <a:latin typeface="Calibri"/>
                <a:ea typeface="Calibri"/>
                <a:cs typeface="Calibri"/>
                <a:sym typeface="Calibri"/>
              </a:rPr>
              <a:t>when you need more data than you have (for example, for training machine learning models) or when you want to keep your original data private but still need realistic data for analysis or development purposes.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Bank Transactions - Insaf Ashprov</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AutoNum type="arabicPeriod"/>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Data has complex relationships and cannot be modeled into train and target form</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Synthesizer needs to be updated altogether to pass conditions while generating the synthetic data</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AutoNum type="arabicPeriod"/>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Forest Diffusion vs Generator Discriminator model</a:t>
            </a:r>
            <a:endParaRPr sz="1200">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c0da42480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c0da42480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179b7ae1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c179b7ae1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2"/>
              </a:buClr>
              <a:buSzPts val="1800"/>
              <a:buChar char="●"/>
              <a:defRPr>
                <a:solidFill>
                  <a:schemeClr val="dk2"/>
                </a:solidFill>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7.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idx="1" type="subTitle"/>
          </p:nvPr>
        </p:nvSpPr>
        <p:spPr>
          <a:xfrm>
            <a:off x="619125" y="5235155"/>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S-cubed</a:t>
            </a:r>
            <a:endParaRPr/>
          </a:p>
        </p:txBody>
      </p:sp>
      <p:pic>
        <p:nvPicPr>
          <p:cNvPr id="68" name="Google Shape;68;p13"/>
          <p:cNvPicPr preferRelativeResize="0"/>
          <p:nvPr/>
        </p:nvPicPr>
        <p:blipFill>
          <a:blip r:embed="rId3">
            <a:alphaModFix/>
          </a:blip>
          <a:stretch>
            <a:fillRect/>
          </a:stretch>
        </p:blipFill>
        <p:spPr>
          <a:xfrm>
            <a:off x="0" y="0"/>
            <a:ext cx="9143999" cy="5143500"/>
          </a:xfrm>
          <a:prstGeom prst="rect">
            <a:avLst/>
          </a:prstGeom>
          <a:noFill/>
          <a:ln>
            <a:noFill/>
          </a:ln>
        </p:spPr>
      </p:pic>
      <p:sp>
        <p:nvSpPr>
          <p:cNvPr id="69" name="Google Shape;69;p13"/>
          <p:cNvSpPr/>
          <p:nvPr/>
        </p:nvSpPr>
        <p:spPr>
          <a:xfrm>
            <a:off x="326350" y="1852425"/>
            <a:ext cx="4647300" cy="1735800"/>
          </a:xfrm>
          <a:prstGeom prst="rect">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chemeClr val="dk1">
                <a:alpha val="50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lt1"/>
                </a:solidFill>
                <a:latin typeface="Roboto Medium"/>
                <a:ea typeface="Roboto Medium"/>
                <a:cs typeface="Roboto Medium"/>
                <a:sym typeface="Roboto Medium"/>
              </a:rPr>
              <a:t>Synthetic Data Generation for S3 traffic data using Generative Models</a:t>
            </a:r>
            <a:endParaRPr sz="1800">
              <a:solidFill>
                <a:schemeClr val="lt1"/>
              </a:solidFill>
              <a:latin typeface="Roboto Medium"/>
              <a:ea typeface="Roboto Medium"/>
              <a:cs typeface="Roboto Medium"/>
              <a:sym typeface="Roboto Medium"/>
            </a:endParaRPr>
          </a:p>
          <a:p>
            <a:pPr indent="0" lvl="0" marL="0" rtl="0" algn="ctr">
              <a:spcBef>
                <a:spcPts val="0"/>
              </a:spcBef>
              <a:spcAft>
                <a:spcPts val="0"/>
              </a:spcAft>
              <a:buNone/>
            </a:pPr>
            <a:r>
              <a:rPr b="1" lang="en" sz="1800">
                <a:solidFill>
                  <a:schemeClr val="lt1"/>
                </a:solidFill>
                <a:latin typeface="Playfair Display"/>
                <a:ea typeface="Playfair Display"/>
                <a:cs typeface="Playfair Display"/>
                <a:sym typeface="Playfair Display"/>
              </a:rPr>
              <a:t>S-Cubed </a:t>
            </a:r>
            <a:r>
              <a:rPr lang="en" sz="1800">
                <a:solidFill>
                  <a:schemeClr val="lt1"/>
                </a:solidFill>
                <a:latin typeface="Roboto Medium"/>
                <a:ea typeface="Roboto Medium"/>
                <a:cs typeface="Roboto Medium"/>
                <a:sym typeface="Roboto Medium"/>
              </a:rPr>
              <a:t> </a:t>
            </a:r>
            <a:endParaRPr sz="1800">
              <a:solidFill>
                <a:schemeClr val="lt1"/>
              </a:solidFill>
              <a:latin typeface="Roboto Medium"/>
              <a:ea typeface="Roboto Medium"/>
              <a:cs typeface="Roboto Medium"/>
              <a:sym typeface="Roboto Medium"/>
            </a:endParaRPr>
          </a:p>
        </p:txBody>
      </p:sp>
      <p:pic>
        <p:nvPicPr>
          <p:cNvPr id="70" name="Google Shape;70;p13"/>
          <p:cNvPicPr preferRelativeResize="0"/>
          <p:nvPr/>
        </p:nvPicPr>
        <p:blipFill>
          <a:blip r:embed="rId4">
            <a:alphaModFix/>
          </a:blip>
          <a:stretch>
            <a:fillRect/>
          </a:stretch>
        </p:blipFill>
        <p:spPr>
          <a:xfrm>
            <a:off x="6259100" y="565338"/>
            <a:ext cx="2257200" cy="4012826"/>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5 - CT GAN</a:t>
            </a:r>
            <a:endParaRPr/>
          </a:p>
        </p:txBody>
      </p:sp>
      <p:sp>
        <p:nvSpPr>
          <p:cNvPr id="153" name="Google Shape;153;p22"/>
          <p:cNvSpPr txBox="1"/>
          <p:nvPr>
            <p:ph idx="4294967295" type="body"/>
          </p:nvPr>
        </p:nvSpPr>
        <p:spPr>
          <a:xfrm>
            <a:off x="413175" y="934675"/>
            <a:ext cx="5072700" cy="384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Best working Generative model for our problem statement. Developed to address the challenges of generating synthetic data that preserves the statistical properties and relationships found in the original dataset.</a:t>
            </a:r>
            <a:endParaRPr sz="1200"/>
          </a:p>
          <a:p>
            <a:pPr indent="0" lvl="0" marL="0" rtl="0" algn="l">
              <a:lnSpc>
                <a:spcPct val="100000"/>
              </a:lnSpc>
              <a:spcBef>
                <a:spcPts val="0"/>
              </a:spcBef>
              <a:spcAft>
                <a:spcPts val="0"/>
              </a:spcAft>
              <a:buNone/>
            </a:pPr>
            <a:r>
              <a:t/>
            </a:r>
            <a:endParaRPr sz="1200"/>
          </a:p>
          <a:p>
            <a:pPr indent="0" lvl="0" marL="0" rtl="0" algn="l">
              <a:lnSpc>
                <a:spcPct val="115000"/>
              </a:lnSpc>
              <a:spcBef>
                <a:spcPts val="0"/>
              </a:spcBef>
              <a:spcAft>
                <a:spcPts val="0"/>
              </a:spcAft>
              <a:buNone/>
            </a:pPr>
            <a:r>
              <a:rPr b="1" lang="en" sz="1200"/>
              <a:t>Key Features:</a:t>
            </a:r>
            <a:endParaRPr b="1" sz="1200"/>
          </a:p>
          <a:p>
            <a:pPr indent="-304800" lvl="0" marL="457200" rtl="0" algn="l">
              <a:lnSpc>
                <a:spcPct val="115000"/>
              </a:lnSpc>
              <a:spcBef>
                <a:spcPts val="0"/>
              </a:spcBef>
              <a:spcAft>
                <a:spcPts val="0"/>
              </a:spcAft>
              <a:buSzPts val="1200"/>
              <a:buAutoNum type="arabicPeriod"/>
            </a:pPr>
            <a:r>
              <a:rPr lang="en" sz="1200"/>
              <a:t>Conditional generation</a:t>
            </a:r>
            <a:endParaRPr sz="1200"/>
          </a:p>
          <a:p>
            <a:pPr indent="-304800" lvl="0" marL="457200" rtl="0" algn="l">
              <a:lnSpc>
                <a:spcPct val="115000"/>
              </a:lnSpc>
              <a:spcBef>
                <a:spcPts val="0"/>
              </a:spcBef>
              <a:spcAft>
                <a:spcPts val="0"/>
              </a:spcAft>
              <a:buSzPts val="1200"/>
              <a:buAutoNum type="arabicPeriod"/>
            </a:pPr>
            <a:r>
              <a:rPr lang="en" sz="1200"/>
              <a:t>Mode collapse mitigation</a:t>
            </a:r>
            <a:endParaRPr sz="1200"/>
          </a:p>
          <a:p>
            <a:pPr indent="-304800" lvl="0" marL="457200" rtl="0" algn="l">
              <a:lnSpc>
                <a:spcPct val="115000"/>
              </a:lnSpc>
              <a:spcBef>
                <a:spcPts val="0"/>
              </a:spcBef>
              <a:spcAft>
                <a:spcPts val="0"/>
              </a:spcAft>
              <a:buSzPts val="1200"/>
              <a:buAutoNum type="arabicPeriod"/>
            </a:pPr>
            <a:r>
              <a:rPr lang="en" sz="1200"/>
              <a:t>Flexibility</a:t>
            </a:r>
            <a:endParaRPr sz="1200"/>
          </a:p>
          <a:p>
            <a:pPr indent="0" lvl="0" marL="0" rtl="0" algn="l">
              <a:lnSpc>
                <a:spcPct val="115000"/>
              </a:lnSpc>
              <a:spcBef>
                <a:spcPts val="0"/>
              </a:spcBef>
              <a:spcAft>
                <a:spcPts val="0"/>
              </a:spcAft>
              <a:buNone/>
            </a:pPr>
            <a:r>
              <a:rPr b="1" lang="en" sz="1200"/>
              <a:t>Training:</a:t>
            </a:r>
            <a:endParaRPr b="1" sz="1200"/>
          </a:p>
          <a:p>
            <a:pPr indent="-304800" lvl="0" marL="457200" rtl="0" algn="l">
              <a:lnSpc>
                <a:spcPct val="115000"/>
              </a:lnSpc>
              <a:spcBef>
                <a:spcPts val="0"/>
              </a:spcBef>
              <a:spcAft>
                <a:spcPts val="0"/>
              </a:spcAft>
              <a:buSzPts val="1200"/>
              <a:buAutoNum type="arabicPeriod"/>
            </a:pPr>
            <a:r>
              <a:rPr lang="en" sz="1200"/>
              <a:t>Data: After cleaning 15k rows</a:t>
            </a:r>
            <a:endParaRPr sz="1200"/>
          </a:p>
          <a:p>
            <a:pPr indent="-304800" lvl="0" marL="457200" rtl="0" algn="l">
              <a:lnSpc>
                <a:spcPct val="115000"/>
              </a:lnSpc>
              <a:spcBef>
                <a:spcPts val="0"/>
              </a:spcBef>
              <a:spcAft>
                <a:spcPts val="0"/>
              </a:spcAft>
              <a:buSzPts val="1200"/>
              <a:buAutoNum type="arabicPeriod"/>
            </a:pPr>
            <a:r>
              <a:rPr lang="en" sz="1200"/>
              <a:t>Training time: 212 minutes</a:t>
            </a:r>
            <a:endParaRPr sz="1200"/>
          </a:p>
          <a:p>
            <a:pPr indent="-304800" lvl="0" marL="457200" rtl="0" algn="l">
              <a:lnSpc>
                <a:spcPct val="115000"/>
              </a:lnSpc>
              <a:spcBef>
                <a:spcPts val="0"/>
              </a:spcBef>
              <a:spcAft>
                <a:spcPts val="0"/>
              </a:spcAft>
              <a:buSzPts val="1200"/>
              <a:buAutoNum type="arabicPeriod"/>
            </a:pPr>
            <a:r>
              <a:rPr lang="en" sz="1200"/>
              <a:t>Loss: Gen. (1.62) | Discrim. (-0.10)</a:t>
            </a:r>
            <a:endParaRPr sz="1200"/>
          </a:p>
          <a:p>
            <a:pPr indent="0" lvl="0" marL="0" rtl="0" algn="l">
              <a:lnSpc>
                <a:spcPct val="115000"/>
              </a:lnSpc>
              <a:spcBef>
                <a:spcPts val="0"/>
              </a:spcBef>
              <a:spcAft>
                <a:spcPts val="0"/>
              </a:spcAft>
              <a:buNone/>
            </a:pPr>
            <a:r>
              <a:rPr b="1" lang="en" sz="1200"/>
              <a:t>Evaluation Metrics and Results:</a:t>
            </a:r>
            <a:endParaRPr b="1" sz="1200"/>
          </a:p>
          <a:p>
            <a:pPr indent="-304800" lvl="0" marL="457200" rtl="0" algn="l">
              <a:lnSpc>
                <a:spcPct val="115000"/>
              </a:lnSpc>
              <a:spcBef>
                <a:spcPts val="0"/>
              </a:spcBef>
              <a:spcAft>
                <a:spcPts val="0"/>
              </a:spcAft>
              <a:buSzPts val="1200"/>
              <a:buAutoNum type="arabicPeriod"/>
            </a:pPr>
            <a:r>
              <a:rPr lang="en" sz="1200"/>
              <a:t>Fidelity: For each column </a:t>
            </a:r>
            <a:r>
              <a:rPr lang="en" sz="1200"/>
              <a:t>values</a:t>
            </a:r>
            <a:r>
              <a:rPr lang="en" sz="1200"/>
              <a:t> fidelity was evaluated</a:t>
            </a:r>
            <a:endParaRPr sz="1200"/>
          </a:p>
          <a:p>
            <a:pPr indent="-304800" lvl="0" marL="457200" rtl="0" algn="l">
              <a:lnSpc>
                <a:spcPct val="115000"/>
              </a:lnSpc>
              <a:spcBef>
                <a:spcPts val="0"/>
              </a:spcBef>
              <a:spcAft>
                <a:spcPts val="0"/>
              </a:spcAft>
              <a:buSzPts val="1200"/>
              <a:buAutoNum type="arabicPeriod"/>
            </a:pPr>
            <a:r>
              <a:rPr lang="en" sz="1200"/>
              <a:t>Data Quality score = 0.69</a:t>
            </a:r>
            <a:endParaRPr sz="1200"/>
          </a:p>
          <a:p>
            <a:pPr indent="0" lvl="0" marL="0" rtl="0" algn="l">
              <a:lnSpc>
                <a:spcPct val="115000"/>
              </a:lnSpc>
              <a:spcBef>
                <a:spcPts val="0"/>
              </a:spcBef>
              <a:spcAft>
                <a:spcPts val="0"/>
              </a:spcAft>
              <a:buNone/>
            </a:pPr>
            <a:r>
              <a:rPr b="1" lang="en" sz="1200"/>
              <a:t>Shortcomings:</a:t>
            </a:r>
            <a:endParaRPr b="1" sz="1200"/>
          </a:p>
          <a:p>
            <a:pPr indent="-304800" lvl="0" marL="457200" rtl="0" algn="l">
              <a:lnSpc>
                <a:spcPct val="115000"/>
              </a:lnSpc>
              <a:spcBef>
                <a:spcPts val="0"/>
              </a:spcBef>
              <a:spcAft>
                <a:spcPts val="0"/>
              </a:spcAft>
              <a:buSzPts val="1200"/>
              <a:buAutoNum type="arabicPeriod"/>
            </a:pPr>
            <a:r>
              <a:rPr lang="en" sz="1200"/>
              <a:t>High Compute Power</a:t>
            </a:r>
            <a:endParaRPr sz="1200"/>
          </a:p>
          <a:p>
            <a:pPr indent="-304800" lvl="0" marL="457200" rtl="0" algn="l">
              <a:lnSpc>
                <a:spcPct val="115000"/>
              </a:lnSpc>
              <a:spcBef>
                <a:spcPts val="0"/>
              </a:spcBef>
              <a:spcAft>
                <a:spcPts val="0"/>
              </a:spcAft>
              <a:buSzPts val="1200"/>
              <a:buAutoNum type="arabicPeriod"/>
            </a:pPr>
            <a:r>
              <a:rPr lang="en" sz="1200"/>
              <a:t>Long training time </a:t>
            </a:r>
            <a:r>
              <a:rPr lang="en" sz="1200"/>
              <a:t>due</a:t>
            </a:r>
            <a:r>
              <a:rPr lang="en" sz="1200"/>
              <a:t> to complexity of GAN architecture.</a:t>
            </a:r>
            <a:endParaRPr sz="1200"/>
          </a:p>
        </p:txBody>
      </p:sp>
      <p:pic>
        <p:nvPicPr>
          <p:cNvPr id="154" name="Google Shape;154;p22"/>
          <p:cNvPicPr preferRelativeResize="0"/>
          <p:nvPr/>
        </p:nvPicPr>
        <p:blipFill>
          <a:blip r:embed="rId3">
            <a:alphaModFix/>
          </a:blip>
          <a:stretch>
            <a:fillRect/>
          </a:stretch>
        </p:blipFill>
        <p:spPr>
          <a:xfrm>
            <a:off x="5697600" y="713125"/>
            <a:ext cx="2571802" cy="853944"/>
          </a:xfrm>
          <a:prstGeom prst="rect">
            <a:avLst/>
          </a:prstGeom>
          <a:noFill/>
          <a:ln>
            <a:noFill/>
          </a:ln>
        </p:spPr>
      </p:pic>
      <p:pic>
        <p:nvPicPr>
          <p:cNvPr id="155" name="Google Shape;155;p22"/>
          <p:cNvPicPr preferRelativeResize="0"/>
          <p:nvPr/>
        </p:nvPicPr>
        <p:blipFill>
          <a:blip r:embed="rId4">
            <a:alphaModFix/>
          </a:blip>
          <a:stretch>
            <a:fillRect/>
          </a:stretch>
        </p:blipFill>
        <p:spPr>
          <a:xfrm>
            <a:off x="5697600" y="1567076"/>
            <a:ext cx="2571801" cy="913025"/>
          </a:xfrm>
          <a:prstGeom prst="rect">
            <a:avLst/>
          </a:prstGeom>
          <a:noFill/>
          <a:ln>
            <a:noFill/>
          </a:ln>
        </p:spPr>
      </p:pic>
      <p:pic>
        <p:nvPicPr>
          <p:cNvPr id="156" name="Google Shape;156;p22"/>
          <p:cNvPicPr preferRelativeResize="0"/>
          <p:nvPr/>
        </p:nvPicPr>
        <p:blipFill>
          <a:blip r:embed="rId5">
            <a:alphaModFix/>
          </a:blip>
          <a:stretch>
            <a:fillRect/>
          </a:stretch>
        </p:blipFill>
        <p:spPr>
          <a:xfrm>
            <a:off x="5697600" y="2495550"/>
            <a:ext cx="2571802" cy="1339025"/>
          </a:xfrm>
          <a:prstGeom prst="rect">
            <a:avLst/>
          </a:prstGeom>
          <a:noFill/>
          <a:ln>
            <a:noFill/>
          </a:ln>
        </p:spPr>
      </p:pic>
      <p:pic>
        <p:nvPicPr>
          <p:cNvPr id="157" name="Google Shape;157;p22"/>
          <p:cNvPicPr preferRelativeResize="0"/>
          <p:nvPr/>
        </p:nvPicPr>
        <p:blipFill>
          <a:blip r:embed="rId6">
            <a:alphaModFix/>
          </a:blip>
          <a:stretch>
            <a:fillRect/>
          </a:stretch>
        </p:blipFill>
        <p:spPr>
          <a:xfrm>
            <a:off x="5763700" y="3859800"/>
            <a:ext cx="2505699" cy="1282525"/>
          </a:xfrm>
          <a:prstGeom prst="rect">
            <a:avLst/>
          </a:prstGeom>
          <a:noFill/>
          <a:ln>
            <a:noFill/>
          </a:ln>
        </p:spPr>
      </p:pic>
      <p:pic>
        <p:nvPicPr>
          <p:cNvPr id="158" name="Google Shape;158;p22"/>
          <p:cNvPicPr preferRelativeResize="0"/>
          <p:nvPr/>
        </p:nvPicPr>
        <p:blipFill rotWithShape="1">
          <a:blip r:embed="rId7">
            <a:alphaModFix/>
          </a:blip>
          <a:srcRect b="0" l="0" r="50809" t="0"/>
          <a:stretch/>
        </p:blipFill>
        <p:spPr>
          <a:xfrm>
            <a:off x="8249675" y="4067475"/>
            <a:ext cx="675175" cy="738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6 - Gaussian Copula (Final Model)</a:t>
            </a:r>
            <a:endParaRPr/>
          </a:p>
        </p:txBody>
      </p:sp>
      <p:sp>
        <p:nvSpPr>
          <p:cNvPr id="164" name="Google Shape;164;p23"/>
          <p:cNvSpPr txBox="1"/>
          <p:nvPr>
            <p:ph idx="4294967295" type="body"/>
          </p:nvPr>
        </p:nvSpPr>
        <p:spPr>
          <a:xfrm>
            <a:off x="341575" y="779350"/>
            <a:ext cx="5304300" cy="42663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400"/>
              <a:t>A Gaussian copula maps the marginal distribution of each variable to the standard normal distribution. </a:t>
            </a:r>
            <a:endParaRPr sz="1400"/>
          </a:p>
          <a:p>
            <a:pPr indent="0" lvl="0" marL="0" marR="0" rtl="0" algn="l">
              <a:lnSpc>
                <a:spcPct val="100000"/>
              </a:lnSpc>
              <a:spcBef>
                <a:spcPts val="1600"/>
              </a:spcBef>
              <a:spcAft>
                <a:spcPts val="0"/>
              </a:spcAft>
              <a:buNone/>
            </a:pPr>
            <a:r>
              <a:rPr b="1" lang="en" sz="1400"/>
              <a:t>Steps</a:t>
            </a:r>
            <a:endParaRPr b="1" sz="1400"/>
          </a:p>
          <a:p>
            <a:pPr indent="-311150" lvl="0" marL="457200" marR="0" rtl="0" algn="l">
              <a:lnSpc>
                <a:spcPct val="100000"/>
              </a:lnSpc>
              <a:spcBef>
                <a:spcPts val="1600"/>
              </a:spcBef>
              <a:spcAft>
                <a:spcPts val="0"/>
              </a:spcAft>
              <a:buClr>
                <a:schemeClr val="dk2"/>
              </a:buClr>
              <a:buSzPts val="1300"/>
              <a:buChar char="●"/>
            </a:pPr>
            <a:r>
              <a:rPr lang="en" sz="1400"/>
              <a:t>All variables standardized - unit variance and zero mean</a:t>
            </a:r>
            <a:endParaRPr sz="1400"/>
          </a:p>
          <a:p>
            <a:pPr indent="-311150" lvl="0" marL="457200" marR="0" rtl="0" algn="l">
              <a:lnSpc>
                <a:spcPct val="100000"/>
              </a:lnSpc>
              <a:spcBef>
                <a:spcPts val="0"/>
              </a:spcBef>
              <a:spcAft>
                <a:spcPts val="0"/>
              </a:spcAft>
              <a:buClr>
                <a:schemeClr val="dk2"/>
              </a:buClr>
              <a:buSzPts val="1300"/>
              <a:buChar char="●"/>
            </a:pPr>
            <a:r>
              <a:rPr lang="en" sz="1400"/>
              <a:t>Correlation matrix computed - </a:t>
            </a:r>
            <a:r>
              <a:rPr lang="en" sz="1400"/>
              <a:t>quantifies</a:t>
            </a:r>
            <a:r>
              <a:rPr lang="en" sz="1400"/>
              <a:t> linear relationship between pairs of variables</a:t>
            </a:r>
            <a:endParaRPr sz="1400"/>
          </a:p>
          <a:p>
            <a:pPr indent="-311150" lvl="0" marL="457200" marR="0" rtl="0" algn="l">
              <a:lnSpc>
                <a:spcPct val="100000"/>
              </a:lnSpc>
              <a:spcBef>
                <a:spcPts val="0"/>
              </a:spcBef>
              <a:spcAft>
                <a:spcPts val="0"/>
              </a:spcAft>
              <a:buClr>
                <a:schemeClr val="dk2"/>
              </a:buClr>
              <a:buSzPts val="1300"/>
              <a:buChar char="●"/>
            </a:pPr>
            <a:r>
              <a:rPr lang="en" sz="1400"/>
              <a:t>Generate</a:t>
            </a:r>
            <a:r>
              <a:rPr lang="en" sz="1400"/>
              <a:t> synthetic data with same dependence structure as the training data</a:t>
            </a:r>
            <a:endParaRPr sz="1400"/>
          </a:p>
          <a:p>
            <a:pPr indent="0" lvl="0" marL="0" marR="0" rtl="0" algn="l">
              <a:lnSpc>
                <a:spcPct val="100000"/>
              </a:lnSpc>
              <a:spcBef>
                <a:spcPts val="1600"/>
              </a:spcBef>
              <a:spcAft>
                <a:spcPts val="0"/>
              </a:spcAft>
              <a:buNone/>
            </a:pPr>
            <a:r>
              <a:rPr b="1" lang="en" sz="1400"/>
              <a:t>Advantages</a:t>
            </a:r>
            <a:endParaRPr b="1" sz="1400"/>
          </a:p>
          <a:p>
            <a:pPr indent="-311150" lvl="0" marL="457200" marR="0" rtl="0" algn="l">
              <a:lnSpc>
                <a:spcPct val="100000"/>
              </a:lnSpc>
              <a:spcBef>
                <a:spcPts val="1600"/>
              </a:spcBef>
              <a:spcAft>
                <a:spcPts val="0"/>
              </a:spcAft>
              <a:buClr>
                <a:schemeClr val="dk2"/>
              </a:buClr>
              <a:buSzPts val="1300"/>
              <a:buChar char="●"/>
            </a:pPr>
            <a:r>
              <a:rPr lang="en" sz="1400"/>
              <a:t>Based on well-established statistical methods - require less computational resources and training time</a:t>
            </a:r>
            <a:endParaRPr sz="1400"/>
          </a:p>
          <a:p>
            <a:pPr indent="-311150" lvl="0" marL="457200" marR="0" rtl="0" algn="l">
              <a:lnSpc>
                <a:spcPct val="100000"/>
              </a:lnSpc>
              <a:spcBef>
                <a:spcPts val="0"/>
              </a:spcBef>
              <a:spcAft>
                <a:spcPts val="0"/>
              </a:spcAft>
              <a:buClr>
                <a:schemeClr val="dk2"/>
              </a:buClr>
              <a:buSzPts val="1300"/>
              <a:buChar char="●"/>
            </a:pPr>
            <a:r>
              <a:rPr lang="en" sz="1400"/>
              <a:t>Works fast with high dimensional data </a:t>
            </a:r>
            <a:r>
              <a:rPr lang="en" sz="1400"/>
              <a:t>as it primarily deals with the correlation matrix of variables</a:t>
            </a:r>
            <a:endParaRPr sz="1400"/>
          </a:p>
          <a:p>
            <a:pPr indent="-311150" lvl="0" marL="457200" marR="0" rtl="0" algn="l">
              <a:lnSpc>
                <a:spcPct val="100000"/>
              </a:lnSpc>
              <a:spcBef>
                <a:spcPts val="0"/>
              </a:spcBef>
              <a:spcAft>
                <a:spcPts val="0"/>
              </a:spcAft>
              <a:buClr>
                <a:schemeClr val="dk2"/>
              </a:buClr>
              <a:buSzPts val="1300"/>
              <a:buChar char="●"/>
            </a:pPr>
            <a:r>
              <a:rPr lang="en" sz="1400"/>
              <a:t>Provides a clear and interpretable framework for modeling dependence structures</a:t>
            </a:r>
            <a:endParaRPr sz="1400"/>
          </a:p>
          <a:p>
            <a:pPr indent="0" lvl="0" marL="0" marR="0" rtl="0" algn="l">
              <a:lnSpc>
                <a:spcPct val="100000"/>
              </a:lnSpc>
              <a:spcBef>
                <a:spcPts val="1600"/>
              </a:spcBef>
              <a:spcAft>
                <a:spcPts val="0"/>
              </a:spcAft>
              <a:buNone/>
            </a:pPr>
            <a:r>
              <a:t/>
            </a:r>
            <a:endParaRPr sz="1400"/>
          </a:p>
          <a:p>
            <a:pPr indent="0" lvl="0" marL="0" marR="0" rtl="0" algn="l">
              <a:lnSpc>
                <a:spcPct val="115000"/>
              </a:lnSpc>
              <a:spcBef>
                <a:spcPts val="1600"/>
              </a:spcBef>
              <a:spcAft>
                <a:spcPts val="1600"/>
              </a:spcAft>
              <a:buNone/>
            </a:pPr>
            <a:r>
              <a:t/>
            </a:r>
            <a:endParaRPr sz="1400"/>
          </a:p>
        </p:txBody>
      </p:sp>
      <p:pic>
        <p:nvPicPr>
          <p:cNvPr id="165" name="Google Shape;165;p23"/>
          <p:cNvPicPr preferRelativeResize="0"/>
          <p:nvPr/>
        </p:nvPicPr>
        <p:blipFill rotWithShape="1">
          <a:blip r:embed="rId3">
            <a:alphaModFix/>
          </a:blip>
          <a:srcRect b="0" l="0" r="50809" t="0"/>
          <a:stretch/>
        </p:blipFill>
        <p:spPr>
          <a:xfrm>
            <a:off x="8249675" y="4067475"/>
            <a:ext cx="675175" cy="738925"/>
          </a:xfrm>
          <a:prstGeom prst="rect">
            <a:avLst/>
          </a:prstGeom>
          <a:noFill/>
          <a:ln>
            <a:noFill/>
          </a:ln>
        </p:spPr>
      </p:pic>
      <p:pic>
        <p:nvPicPr>
          <p:cNvPr id="166" name="Google Shape;166;p23"/>
          <p:cNvPicPr preferRelativeResize="0"/>
          <p:nvPr/>
        </p:nvPicPr>
        <p:blipFill>
          <a:blip r:embed="rId4">
            <a:alphaModFix/>
          </a:blip>
          <a:stretch>
            <a:fillRect/>
          </a:stretch>
        </p:blipFill>
        <p:spPr>
          <a:xfrm>
            <a:off x="6239075" y="1563225"/>
            <a:ext cx="2685775" cy="20170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Gaussian Copula vs CTGAN</a:t>
            </a:r>
            <a:endParaRPr/>
          </a:p>
        </p:txBody>
      </p:sp>
      <p:pic>
        <p:nvPicPr>
          <p:cNvPr id="172" name="Google Shape;172;p24"/>
          <p:cNvPicPr preferRelativeResize="0"/>
          <p:nvPr/>
        </p:nvPicPr>
        <p:blipFill>
          <a:blip r:embed="rId3">
            <a:alphaModFix/>
          </a:blip>
          <a:stretch>
            <a:fillRect/>
          </a:stretch>
        </p:blipFill>
        <p:spPr>
          <a:xfrm>
            <a:off x="2647375" y="819425"/>
            <a:ext cx="3949398" cy="2048900"/>
          </a:xfrm>
          <a:prstGeom prst="rect">
            <a:avLst/>
          </a:prstGeom>
          <a:noFill/>
          <a:ln>
            <a:noFill/>
          </a:ln>
        </p:spPr>
      </p:pic>
      <p:pic>
        <p:nvPicPr>
          <p:cNvPr id="173" name="Google Shape;173;p24"/>
          <p:cNvPicPr preferRelativeResize="0"/>
          <p:nvPr/>
        </p:nvPicPr>
        <p:blipFill>
          <a:blip r:embed="rId4">
            <a:alphaModFix/>
          </a:blip>
          <a:stretch>
            <a:fillRect/>
          </a:stretch>
        </p:blipFill>
        <p:spPr>
          <a:xfrm>
            <a:off x="2624275" y="3123075"/>
            <a:ext cx="3995599" cy="1872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Predictive Modeling for Transaction Volume</a:t>
            </a:r>
            <a:endParaRPr/>
          </a:p>
        </p:txBody>
      </p:sp>
      <p:pic>
        <p:nvPicPr>
          <p:cNvPr id="179" name="Google Shape;179;p25"/>
          <p:cNvPicPr preferRelativeResize="0"/>
          <p:nvPr/>
        </p:nvPicPr>
        <p:blipFill>
          <a:blip r:embed="rId3">
            <a:alphaModFix/>
          </a:blip>
          <a:stretch>
            <a:fillRect/>
          </a:stretch>
        </p:blipFill>
        <p:spPr>
          <a:xfrm>
            <a:off x="1503163" y="809875"/>
            <a:ext cx="6137677" cy="421965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500"/>
              </a:spcAft>
              <a:buNone/>
            </a:pPr>
            <a:r>
              <a:rPr lang="en"/>
              <a:t>Data Validation and Testing</a:t>
            </a:r>
            <a:endParaRPr/>
          </a:p>
        </p:txBody>
      </p:sp>
      <p:sp>
        <p:nvSpPr>
          <p:cNvPr id="185" name="Google Shape;185;p26"/>
          <p:cNvSpPr txBox="1"/>
          <p:nvPr>
            <p:ph idx="1" type="body"/>
          </p:nvPr>
        </p:nvSpPr>
        <p:spPr>
          <a:xfrm>
            <a:off x="395700" y="1840275"/>
            <a:ext cx="4021500" cy="2710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400">
                <a:solidFill>
                  <a:schemeClr val="lt2"/>
                </a:solidFill>
              </a:rPr>
              <a:t>Null Check</a:t>
            </a:r>
            <a:endParaRPr sz="1400">
              <a:solidFill>
                <a:schemeClr val="lt2"/>
              </a:solidFill>
            </a:endParaRPr>
          </a:p>
          <a:p>
            <a:pPr indent="-342900" lvl="0" marL="457200" rtl="0" algn="l">
              <a:spcBef>
                <a:spcPts val="0"/>
              </a:spcBef>
              <a:spcAft>
                <a:spcPts val="0"/>
              </a:spcAft>
              <a:buSzPts val="1800"/>
              <a:buChar char="●"/>
            </a:pPr>
            <a:r>
              <a:rPr lang="en" sz="1400">
                <a:solidFill>
                  <a:schemeClr val="lt2"/>
                </a:solidFill>
              </a:rPr>
              <a:t>Uniqueness</a:t>
            </a:r>
            <a:endParaRPr sz="1400">
              <a:solidFill>
                <a:schemeClr val="lt2"/>
              </a:solidFill>
            </a:endParaRPr>
          </a:p>
          <a:p>
            <a:pPr indent="0" lvl="0" marL="0" rtl="0" algn="l">
              <a:spcBef>
                <a:spcPts val="1600"/>
              </a:spcBef>
              <a:spcAft>
                <a:spcPts val="0"/>
              </a:spcAft>
              <a:buNone/>
            </a:pPr>
            <a:r>
              <a:t/>
            </a:r>
            <a:endParaRPr sz="1400">
              <a:solidFill>
                <a:schemeClr val="lt2"/>
              </a:solidFill>
            </a:endParaRPr>
          </a:p>
          <a:p>
            <a:pPr indent="-342900" lvl="0" marL="457200" rtl="0" algn="l">
              <a:lnSpc>
                <a:spcPct val="115000"/>
              </a:lnSpc>
              <a:spcBef>
                <a:spcPts val="1600"/>
              </a:spcBef>
              <a:spcAft>
                <a:spcPts val="0"/>
              </a:spcAft>
              <a:buSzPts val="1800"/>
              <a:buChar char="●"/>
            </a:pPr>
            <a:r>
              <a:rPr lang="en" sz="1400">
                <a:solidFill>
                  <a:schemeClr val="lt2"/>
                </a:solidFill>
              </a:rPr>
              <a:t>Date Range Alignment</a:t>
            </a:r>
            <a:endParaRPr sz="1400">
              <a:solidFill>
                <a:schemeClr val="lt2"/>
              </a:solidFill>
            </a:endParaRPr>
          </a:p>
          <a:p>
            <a:pPr indent="0" lvl="0" marL="457200" rtl="0" algn="l">
              <a:spcBef>
                <a:spcPts val="1600"/>
              </a:spcBef>
              <a:spcAft>
                <a:spcPts val="1600"/>
              </a:spcAft>
              <a:buNone/>
            </a:pPr>
            <a:r>
              <a:t/>
            </a:r>
            <a:endParaRPr sz="1400">
              <a:solidFill>
                <a:schemeClr val="lt2"/>
              </a:solidFill>
            </a:endParaRPr>
          </a:p>
        </p:txBody>
      </p:sp>
      <p:pic>
        <p:nvPicPr>
          <p:cNvPr id="186" name="Google Shape;186;p26"/>
          <p:cNvPicPr preferRelativeResize="0"/>
          <p:nvPr/>
        </p:nvPicPr>
        <p:blipFill>
          <a:blip r:embed="rId3">
            <a:alphaModFix/>
          </a:blip>
          <a:stretch>
            <a:fillRect/>
          </a:stretch>
        </p:blipFill>
        <p:spPr>
          <a:xfrm>
            <a:off x="945725" y="2675900"/>
            <a:ext cx="3362325" cy="304800"/>
          </a:xfrm>
          <a:prstGeom prst="rect">
            <a:avLst/>
          </a:prstGeom>
          <a:noFill/>
          <a:ln>
            <a:noFill/>
          </a:ln>
          <a:effectLst>
            <a:outerShdw blurRad="57150" rotWithShape="0" algn="bl" dir="5400000" dist="19050">
              <a:srgbClr val="000000">
                <a:alpha val="50000"/>
              </a:srgbClr>
            </a:outerShdw>
          </a:effectLst>
        </p:spPr>
      </p:pic>
      <p:pic>
        <p:nvPicPr>
          <p:cNvPr id="187" name="Google Shape;187;p26"/>
          <p:cNvPicPr preferRelativeResize="0"/>
          <p:nvPr/>
        </p:nvPicPr>
        <p:blipFill>
          <a:blip r:embed="rId4">
            <a:alphaModFix/>
          </a:blip>
          <a:stretch>
            <a:fillRect/>
          </a:stretch>
        </p:blipFill>
        <p:spPr>
          <a:xfrm>
            <a:off x="945724" y="3765625"/>
            <a:ext cx="4872175" cy="174000"/>
          </a:xfrm>
          <a:prstGeom prst="rect">
            <a:avLst/>
          </a:prstGeom>
          <a:noFill/>
          <a:ln>
            <a:noFill/>
          </a:ln>
          <a:effectLst>
            <a:outerShdw blurRad="57150" rotWithShape="0" algn="bl" dir="5400000" dist="19050">
              <a:srgbClr val="000000">
                <a:alpha val="50000"/>
              </a:srgbClr>
            </a:outerShdw>
          </a:effectLst>
        </p:spPr>
      </p:pic>
      <p:pic>
        <p:nvPicPr>
          <p:cNvPr id="188" name="Google Shape;188;p26"/>
          <p:cNvPicPr preferRelativeResize="0"/>
          <p:nvPr/>
        </p:nvPicPr>
        <p:blipFill>
          <a:blip r:embed="rId5">
            <a:alphaModFix/>
          </a:blip>
          <a:stretch>
            <a:fillRect/>
          </a:stretch>
        </p:blipFill>
        <p:spPr>
          <a:xfrm>
            <a:off x="945725" y="4619750"/>
            <a:ext cx="5971976" cy="259650"/>
          </a:xfrm>
          <a:prstGeom prst="rect">
            <a:avLst/>
          </a:prstGeom>
          <a:noFill/>
          <a:ln>
            <a:noFill/>
          </a:ln>
          <a:effectLst>
            <a:outerShdw blurRad="57150" rotWithShape="0" algn="bl" dir="5400000" dist="19050">
              <a:srgbClr val="000000">
                <a:alpha val="50000"/>
              </a:srgbClr>
            </a:outerShdw>
          </a:effectLst>
        </p:spPr>
      </p:pic>
      <p:sp>
        <p:nvSpPr>
          <p:cNvPr id="189" name="Google Shape;189;p26"/>
          <p:cNvSpPr txBox="1"/>
          <p:nvPr>
            <p:ph idx="1" type="body"/>
          </p:nvPr>
        </p:nvSpPr>
        <p:spPr>
          <a:xfrm>
            <a:off x="378975" y="4071125"/>
            <a:ext cx="6687600" cy="410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400">
                <a:solidFill>
                  <a:schemeClr val="lt2"/>
                </a:solidFill>
              </a:rPr>
              <a:t>Cumulative size checks against container capacity (16 GB)</a:t>
            </a:r>
            <a:endParaRPr sz="1400">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500"/>
              </a:spcAft>
              <a:buNone/>
            </a:pPr>
            <a:r>
              <a:rPr lang="en"/>
              <a:t>Data Validation and Testing</a:t>
            </a:r>
            <a:endParaRPr/>
          </a:p>
        </p:txBody>
      </p:sp>
      <p:sp>
        <p:nvSpPr>
          <p:cNvPr id="195" name="Google Shape;195;p27"/>
          <p:cNvSpPr txBox="1"/>
          <p:nvPr>
            <p:ph idx="1" type="body"/>
          </p:nvPr>
        </p:nvSpPr>
        <p:spPr>
          <a:xfrm>
            <a:off x="842300" y="1760175"/>
            <a:ext cx="3168000" cy="428100"/>
          </a:xfrm>
          <a:prstGeom prst="rect">
            <a:avLst/>
          </a:prstGeom>
        </p:spPr>
        <p:txBody>
          <a:bodyPr anchorCtr="0" anchor="t" bIns="91425" lIns="91425" spcFirstLastPara="1" rIns="91425" wrap="square" tIns="91425">
            <a:noAutofit/>
          </a:bodyPr>
          <a:lstStyle/>
          <a:p>
            <a:pPr indent="0" lvl="0" marL="457200" marR="0" rtl="0" algn="l">
              <a:lnSpc>
                <a:spcPct val="115000"/>
              </a:lnSpc>
              <a:spcBef>
                <a:spcPts val="0"/>
              </a:spcBef>
              <a:spcAft>
                <a:spcPts val="1600"/>
              </a:spcAft>
              <a:buNone/>
            </a:pPr>
            <a:r>
              <a:rPr lang="en" sz="1400">
                <a:solidFill>
                  <a:schemeClr val="lt2"/>
                </a:solidFill>
              </a:rPr>
              <a:t>Distribution Consistency</a:t>
            </a:r>
            <a:endParaRPr sz="1400">
              <a:solidFill>
                <a:schemeClr val="lt2"/>
              </a:solidFill>
            </a:endParaRPr>
          </a:p>
        </p:txBody>
      </p:sp>
      <p:pic>
        <p:nvPicPr>
          <p:cNvPr id="196" name="Google Shape;196;p27"/>
          <p:cNvPicPr preferRelativeResize="0"/>
          <p:nvPr/>
        </p:nvPicPr>
        <p:blipFill rotWithShape="1">
          <a:blip r:embed="rId3">
            <a:alphaModFix/>
          </a:blip>
          <a:srcRect b="0" l="1927" r="5838" t="0"/>
          <a:stretch/>
        </p:blipFill>
        <p:spPr>
          <a:xfrm>
            <a:off x="12" y="2231763"/>
            <a:ext cx="4588625" cy="2911725"/>
          </a:xfrm>
          <a:prstGeom prst="rect">
            <a:avLst/>
          </a:prstGeom>
          <a:noFill/>
          <a:ln>
            <a:noFill/>
          </a:ln>
        </p:spPr>
      </p:pic>
      <p:sp>
        <p:nvSpPr>
          <p:cNvPr id="197" name="Google Shape;197;p27"/>
          <p:cNvSpPr txBox="1"/>
          <p:nvPr>
            <p:ph idx="1" type="body"/>
          </p:nvPr>
        </p:nvSpPr>
        <p:spPr>
          <a:xfrm>
            <a:off x="5841625" y="1727475"/>
            <a:ext cx="1983000" cy="4281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1400">
                <a:solidFill>
                  <a:schemeClr val="lt2"/>
                </a:solidFill>
              </a:rPr>
              <a:t>Range</a:t>
            </a:r>
            <a:r>
              <a:rPr lang="en"/>
              <a:t> </a:t>
            </a:r>
            <a:r>
              <a:rPr lang="en" sz="1400">
                <a:solidFill>
                  <a:schemeClr val="lt2"/>
                </a:solidFill>
              </a:rPr>
              <a:t>Tests</a:t>
            </a:r>
            <a:endParaRPr/>
          </a:p>
        </p:txBody>
      </p:sp>
      <p:pic>
        <p:nvPicPr>
          <p:cNvPr id="198" name="Google Shape;198;p27"/>
          <p:cNvPicPr preferRelativeResize="0"/>
          <p:nvPr/>
        </p:nvPicPr>
        <p:blipFill>
          <a:blip r:embed="rId4">
            <a:alphaModFix/>
          </a:blip>
          <a:stretch>
            <a:fillRect/>
          </a:stretch>
        </p:blipFill>
        <p:spPr>
          <a:xfrm>
            <a:off x="4671300" y="2398825"/>
            <a:ext cx="4472700" cy="14124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500"/>
              </a:spcAft>
              <a:buNone/>
            </a:pPr>
            <a:r>
              <a:rPr lang="en"/>
              <a:t>Results | Demo</a:t>
            </a:r>
            <a:endParaRPr/>
          </a:p>
        </p:txBody>
      </p:sp>
      <p:sp>
        <p:nvSpPr>
          <p:cNvPr id="204" name="Google Shape;204;p28"/>
          <p:cNvSpPr txBox="1"/>
          <p:nvPr>
            <p:ph idx="1" type="body"/>
          </p:nvPr>
        </p:nvSpPr>
        <p:spPr>
          <a:xfrm>
            <a:off x="471900" y="1840250"/>
            <a:ext cx="8222100" cy="27102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100">
                <a:solidFill>
                  <a:schemeClr val="lt2"/>
                </a:solidFill>
              </a:rPr>
              <a:t>Gaussian Copula for Synthetic Data Generation</a:t>
            </a:r>
            <a:endParaRPr sz="2100">
              <a:solidFill>
                <a:schemeClr val="lt2"/>
              </a:solidFill>
            </a:endParaRPr>
          </a:p>
          <a:p>
            <a:pPr indent="0" lvl="0" marL="0" rtl="0" algn="ctr">
              <a:lnSpc>
                <a:spcPct val="115000"/>
              </a:lnSpc>
              <a:spcBef>
                <a:spcPts val="1600"/>
              </a:spcBef>
              <a:spcAft>
                <a:spcPts val="1600"/>
              </a:spcAft>
              <a:buNone/>
            </a:pPr>
            <a:r>
              <a:rPr lang="en" sz="2100">
                <a:solidFill>
                  <a:schemeClr val="lt2"/>
                </a:solidFill>
              </a:rPr>
              <a:t>Sagemaker Notebook Demo</a:t>
            </a:r>
            <a:endParaRPr sz="2100">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100"/>
              <a:t>Thank You</a:t>
            </a:r>
            <a:endParaRPr sz="5100"/>
          </a:p>
          <a:p>
            <a:pPr indent="0" lvl="0" marL="0" rtl="0" algn="ctr">
              <a:spcBef>
                <a:spcPts val="0"/>
              </a:spcBef>
              <a:spcAft>
                <a:spcPts val="0"/>
              </a:spcAft>
              <a:buNone/>
            </a:pPr>
            <a:r>
              <a:rPr lang="en" sz="3100"/>
              <a:t>Q&amp;A</a:t>
            </a:r>
            <a:endParaRPr sz="3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Appendix</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20" name="Google Shape;220;p3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7500" lvl="0" marL="457200" rtl="0" algn="just">
              <a:spcBef>
                <a:spcPts val="1500"/>
              </a:spcBef>
              <a:spcAft>
                <a:spcPts val="0"/>
              </a:spcAft>
              <a:buClr>
                <a:schemeClr val="lt2"/>
              </a:buClr>
              <a:buSzPts val="1400"/>
              <a:buChar char="●"/>
            </a:pPr>
            <a:r>
              <a:rPr lang="en" sz="1400">
                <a:solidFill>
                  <a:schemeClr val="lt2"/>
                </a:solidFill>
              </a:rPr>
              <a:t>Xu, L., Skoularidou, M., Cuesta-Infante, A., &amp; , K. (2019). Modeling Tabular Data using Conditional GAN. In 33rdnference on Neural Information Processing Systems (NeurIPS 2019)</a:t>
            </a:r>
            <a:endParaRPr sz="1400">
              <a:solidFill>
                <a:schemeClr val="lt2"/>
              </a:solidFill>
            </a:endParaRPr>
          </a:p>
          <a:p>
            <a:pPr indent="-317500" lvl="0" marL="457200" rtl="0" algn="just">
              <a:spcBef>
                <a:spcPts val="0"/>
              </a:spcBef>
              <a:spcAft>
                <a:spcPts val="0"/>
              </a:spcAft>
              <a:buClr>
                <a:schemeClr val="lt2"/>
              </a:buClr>
              <a:buSzPts val="1400"/>
              <a:buChar char="●"/>
            </a:pPr>
            <a:r>
              <a:rPr lang="en" sz="1400">
                <a:solidFill>
                  <a:schemeClr val="lt2"/>
                </a:solidFill>
              </a:rPr>
              <a:t>Ashrapov, Insaf. "Tabular GANs for uneven distribution." arXiv preprint arXiv:2010.00638 (2020).</a:t>
            </a:r>
            <a:endParaRPr sz="1400">
              <a:solidFill>
                <a:schemeClr val="lt2"/>
              </a:solidFill>
            </a:endParaRPr>
          </a:p>
          <a:p>
            <a:pPr indent="-317500" lvl="0" marL="457200" rtl="0" algn="just">
              <a:spcBef>
                <a:spcPts val="0"/>
              </a:spcBef>
              <a:spcAft>
                <a:spcPts val="0"/>
              </a:spcAft>
              <a:buClr>
                <a:schemeClr val="lt2"/>
              </a:buClr>
              <a:buSzPts val="1400"/>
              <a:buChar char="●"/>
            </a:pPr>
            <a:r>
              <a:rPr lang="en" sz="1400">
                <a:solidFill>
                  <a:schemeClr val="lt2"/>
                </a:solidFill>
              </a:rPr>
              <a:t>Lin, Z., Jain, A., Wang, C., Fanti, G., &amp; Sekar, V. (2019). Using GANs for Sharing Networked Time Series Data: Challenges, Initial Promise, and Open Questions.</a:t>
            </a:r>
            <a:endParaRPr sz="1400">
              <a:solidFill>
                <a:schemeClr val="lt2"/>
              </a:solidFill>
            </a:endParaRPr>
          </a:p>
          <a:p>
            <a:pPr indent="-317500" lvl="0" marL="457200" rtl="0" algn="just">
              <a:spcBef>
                <a:spcPts val="0"/>
              </a:spcBef>
              <a:spcAft>
                <a:spcPts val="0"/>
              </a:spcAft>
              <a:buClr>
                <a:schemeClr val="lt2"/>
              </a:buClr>
              <a:buSzPts val="1400"/>
              <a:buChar char="●"/>
            </a:pPr>
            <a:r>
              <a:rPr lang="en" sz="1400">
                <a:solidFill>
                  <a:schemeClr val="lt2"/>
                </a:solidFill>
              </a:rPr>
              <a:t>Yoon, Jinsung, Daniel Jarrett, and Mihaela van der Schaar. "Time Series Generative Adversarial Networks." In Advances in Neural Information Processing Systems, vol. 32, pp. 36-48. 2019.</a:t>
            </a:r>
            <a:endParaRPr sz="1400">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ph idx="4294967295" type="title"/>
          </p:nvPr>
        </p:nvSpPr>
        <p:spPr>
          <a:xfrm>
            <a:off x="311700" y="2201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a:t>
            </a:r>
            <a:endParaRPr/>
          </a:p>
          <a:p>
            <a:pPr indent="0" lvl="0" marL="0" rtl="0" algn="ctr">
              <a:spcBef>
                <a:spcPts val="400"/>
              </a:spcBef>
              <a:spcAft>
                <a:spcPts val="400"/>
              </a:spcAft>
              <a:buNone/>
            </a:pPr>
            <a:r>
              <a:t/>
            </a:r>
            <a:endParaRPr i="1" sz="1600"/>
          </a:p>
        </p:txBody>
      </p:sp>
      <p:pic>
        <p:nvPicPr>
          <p:cNvPr descr="Corporate headshot of a woman" id="77" name="Google Shape;77;p14"/>
          <p:cNvPicPr preferRelativeResize="0"/>
          <p:nvPr/>
        </p:nvPicPr>
        <p:blipFill rotWithShape="1">
          <a:blip r:embed="rId3">
            <a:alphaModFix/>
          </a:blip>
          <a:srcRect b="43690" l="192610" r="-192610" t="-43690"/>
          <a:stretch/>
        </p:blipFill>
        <p:spPr>
          <a:xfrm>
            <a:off x="410400" y="1893999"/>
            <a:ext cx="1153800" cy="1153800"/>
          </a:xfrm>
          <a:prstGeom prst="ellipse">
            <a:avLst/>
          </a:prstGeom>
          <a:noFill/>
          <a:ln>
            <a:noFill/>
          </a:ln>
        </p:spPr>
      </p:pic>
      <p:pic>
        <p:nvPicPr>
          <p:cNvPr id="78" name="Google Shape;78;p14"/>
          <p:cNvPicPr preferRelativeResize="0"/>
          <p:nvPr/>
        </p:nvPicPr>
        <p:blipFill rotWithShape="1">
          <a:blip r:embed="rId4">
            <a:alphaModFix/>
          </a:blip>
          <a:srcRect b="3686" l="0" r="0" t="3695"/>
          <a:stretch/>
        </p:blipFill>
        <p:spPr>
          <a:xfrm>
            <a:off x="2201660" y="1803399"/>
            <a:ext cx="1335000" cy="1335000"/>
          </a:xfrm>
          <a:prstGeom prst="ellipse">
            <a:avLst/>
          </a:prstGeom>
          <a:noFill/>
          <a:ln>
            <a:noFill/>
          </a:ln>
          <a:effectLst>
            <a:outerShdw blurRad="57150" rotWithShape="0" algn="bl" dir="3900001" dist="28575">
              <a:srgbClr val="000000"/>
            </a:outerShdw>
          </a:effectLst>
        </p:spPr>
      </p:pic>
      <p:sp>
        <p:nvSpPr>
          <p:cNvPr id="79" name="Google Shape;79;p14"/>
          <p:cNvSpPr txBox="1"/>
          <p:nvPr>
            <p:ph idx="4294967295" type="title"/>
          </p:nvPr>
        </p:nvSpPr>
        <p:spPr>
          <a:xfrm>
            <a:off x="-23850" y="3105075"/>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solidFill>
                  <a:schemeClr val="dk1"/>
                </a:solidFill>
              </a:rPr>
              <a:t>Aditi Kharkwal</a:t>
            </a:r>
            <a:endParaRPr sz="1500">
              <a:solidFill>
                <a:schemeClr val="dk1"/>
              </a:solidFill>
            </a:endParaRPr>
          </a:p>
        </p:txBody>
      </p:sp>
      <p:sp>
        <p:nvSpPr>
          <p:cNvPr id="80" name="Google Shape;80;p14"/>
          <p:cNvSpPr txBox="1"/>
          <p:nvPr>
            <p:ph idx="4294967295" type="body"/>
          </p:nvPr>
        </p:nvSpPr>
        <p:spPr>
          <a:xfrm>
            <a:off x="-2350" y="3637938"/>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rPr>
              <a:t>Facilitator &amp; Researcher</a:t>
            </a:r>
            <a:endParaRPr sz="1000">
              <a:solidFill>
                <a:schemeClr val="dk2"/>
              </a:solidFill>
            </a:endParaRPr>
          </a:p>
          <a:p>
            <a:pPr indent="0" lvl="0" marL="0" rtl="0" algn="ctr">
              <a:spcBef>
                <a:spcPts val="1600"/>
              </a:spcBef>
              <a:spcAft>
                <a:spcPts val="1600"/>
              </a:spcAft>
              <a:buNone/>
            </a:pPr>
            <a:r>
              <a:t/>
            </a:r>
            <a:endParaRPr sz="1000">
              <a:solidFill>
                <a:schemeClr val="dk2"/>
              </a:solidFill>
            </a:endParaRPr>
          </a:p>
        </p:txBody>
      </p:sp>
      <p:sp>
        <p:nvSpPr>
          <p:cNvPr id="81" name="Google Shape;81;p14"/>
          <p:cNvSpPr txBox="1"/>
          <p:nvPr>
            <p:ph idx="4294967295" type="title"/>
          </p:nvPr>
        </p:nvSpPr>
        <p:spPr>
          <a:xfrm>
            <a:off x="1767393" y="3105069"/>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solidFill>
                  <a:schemeClr val="dk1"/>
                </a:solidFill>
              </a:rPr>
              <a:t>Ameya Bhamare</a:t>
            </a:r>
            <a:endParaRPr sz="1500">
              <a:solidFill>
                <a:schemeClr val="dk1"/>
              </a:solidFill>
            </a:endParaRPr>
          </a:p>
        </p:txBody>
      </p:sp>
      <p:sp>
        <p:nvSpPr>
          <p:cNvPr id="82" name="Google Shape;82;p14"/>
          <p:cNvSpPr txBox="1"/>
          <p:nvPr>
            <p:ph idx="4294967295" type="title"/>
          </p:nvPr>
        </p:nvSpPr>
        <p:spPr>
          <a:xfrm>
            <a:off x="3569404" y="3105069"/>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solidFill>
                  <a:schemeClr val="dk1"/>
                </a:solidFill>
              </a:rPr>
              <a:t>Neel Shah</a:t>
            </a:r>
            <a:endParaRPr sz="1500">
              <a:solidFill>
                <a:schemeClr val="dk1"/>
              </a:solidFill>
            </a:endParaRPr>
          </a:p>
        </p:txBody>
      </p:sp>
      <p:sp>
        <p:nvSpPr>
          <p:cNvPr id="83" name="Google Shape;83;p14"/>
          <p:cNvSpPr txBox="1"/>
          <p:nvPr>
            <p:ph idx="4294967295" type="body"/>
          </p:nvPr>
        </p:nvSpPr>
        <p:spPr>
          <a:xfrm>
            <a:off x="1767393" y="3637938"/>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000">
                <a:solidFill>
                  <a:schemeClr val="dk2"/>
                </a:solidFill>
              </a:rPr>
              <a:t>Architect &amp; Researcher</a:t>
            </a:r>
            <a:endParaRPr sz="1000">
              <a:solidFill>
                <a:schemeClr val="dk2"/>
              </a:solidFill>
            </a:endParaRPr>
          </a:p>
        </p:txBody>
      </p:sp>
      <p:pic>
        <p:nvPicPr>
          <p:cNvPr id="84" name="Google Shape;84;p14"/>
          <p:cNvPicPr preferRelativeResize="0"/>
          <p:nvPr/>
        </p:nvPicPr>
        <p:blipFill rotWithShape="1">
          <a:blip r:embed="rId5">
            <a:alphaModFix/>
          </a:blip>
          <a:srcRect b="0" l="23545" r="23519" t="4561"/>
          <a:stretch/>
        </p:blipFill>
        <p:spPr>
          <a:xfrm>
            <a:off x="5742463" y="1803400"/>
            <a:ext cx="1335000" cy="1335000"/>
          </a:xfrm>
          <a:prstGeom prst="ellipse">
            <a:avLst/>
          </a:prstGeom>
          <a:noFill/>
          <a:ln>
            <a:noFill/>
          </a:ln>
          <a:effectLst>
            <a:outerShdw blurRad="57150" rotWithShape="0" algn="bl" dir="3900001" dist="28575">
              <a:srgbClr val="000000"/>
            </a:outerShdw>
          </a:effectLst>
        </p:spPr>
      </p:pic>
      <p:sp>
        <p:nvSpPr>
          <p:cNvPr id="85" name="Google Shape;85;p14"/>
          <p:cNvSpPr txBox="1"/>
          <p:nvPr>
            <p:ph idx="4294967295" type="title"/>
          </p:nvPr>
        </p:nvSpPr>
        <p:spPr>
          <a:xfrm>
            <a:off x="7079475" y="3105075"/>
            <a:ext cx="2084100" cy="57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dk1"/>
                </a:solidFill>
              </a:rPr>
              <a:t>Aaditya </a:t>
            </a:r>
            <a:r>
              <a:rPr lang="en" sz="1500">
                <a:solidFill>
                  <a:schemeClr val="dk1"/>
                </a:solidFill>
              </a:rPr>
              <a:t>Parthasarathy</a:t>
            </a:r>
            <a:endParaRPr sz="1500">
              <a:solidFill>
                <a:schemeClr val="dk1"/>
              </a:solidFill>
            </a:endParaRPr>
          </a:p>
        </p:txBody>
      </p:sp>
      <p:pic>
        <p:nvPicPr>
          <p:cNvPr id="86" name="Google Shape;86;p14"/>
          <p:cNvPicPr preferRelativeResize="0"/>
          <p:nvPr/>
        </p:nvPicPr>
        <p:blipFill rotWithShape="1">
          <a:blip r:embed="rId6">
            <a:alphaModFix/>
          </a:blip>
          <a:srcRect b="5396" l="0" r="0" t="5396"/>
          <a:stretch/>
        </p:blipFill>
        <p:spPr>
          <a:xfrm>
            <a:off x="7550072" y="1803399"/>
            <a:ext cx="1335000" cy="1335000"/>
          </a:xfrm>
          <a:prstGeom prst="ellipse">
            <a:avLst/>
          </a:prstGeom>
          <a:noFill/>
          <a:ln>
            <a:noFill/>
          </a:ln>
          <a:effectLst>
            <a:outerShdw blurRad="57150" rotWithShape="0" algn="bl" dir="3900001" dist="28575">
              <a:srgbClr val="000000"/>
            </a:outerShdw>
          </a:effectLst>
        </p:spPr>
      </p:pic>
      <p:sp>
        <p:nvSpPr>
          <p:cNvPr id="87" name="Google Shape;87;p14"/>
          <p:cNvSpPr txBox="1"/>
          <p:nvPr>
            <p:ph idx="4294967295" type="title"/>
          </p:nvPr>
        </p:nvSpPr>
        <p:spPr>
          <a:xfrm>
            <a:off x="5197490" y="3105069"/>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solidFill>
                  <a:schemeClr val="dk1"/>
                </a:solidFill>
              </a:rPr>
              <a:t>Soham Butala</a:t>
            </a:r>
            <a:endParaRPr sz="1500">
              <a:solidFill>
                <a:schemeClr val="dk1"/>
              </a:solidFill>
            </a:endParaRPr>
          </a:p>
        </p:txBody>
      </p:sp>
      <p:sp>
        <p:nvSpPr>
          <p:cNvPr id="88" name="Google Shape;88;p14"/>
          <p:cNvSpPr txBox="1"/>
          <p:nvPr>
            <p:ph idx="4294967295" type="body"/>
          </p:nvPr>
        </p:nvSpPr>
        <p:spPr>
          <a:xfrm>
            <a:off x="3569405" y="3637938"/>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000">
                <a:solidFill>
                  <a:schemeClr val="dk2"/>
                </a:solidFill>
              </a:rPr>
              <a:t>Data Scientist &amp; </a:t>
            </a:r>
            <a:r>
              <a:rPr lang="en" sz="1000">
                <a:solidFill>
                  <a:schemeClr val="dk2"/>
                </a:solidFill>
              </a:rPr>
              <a:t>Researcher</a:t>
            </a:r>
            <a:endParaRPr sz="1000">
              <a:solidFill>
                <a:schemeClr val="dk2"/>
              </a:solidFill>
            </a:endParaRPr>
          </a:p>
        </p:txBody>
      </p:sp>
      <p:sp>
        <p:nvSpPr>
          <p:cNvPr id="89" name="Google Shape;89;p14"/>
          <p:cNvSpPr txBox="1"/>
          <p:nvPr>
            <p:ph idx="4294967295" type="body"/>
          </p:nvPr>
        </p:nvSpPr>
        <p:spPr>
          <a:xfrm>
            <a:off x="5269880" y="3637938"/>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000">
                <a:solidFill>
                  <a:schemeClr val="dk2"/>
                </a:solidFill>
              </a:rPr>
              <a:t>Data Engineer &amp; </a:t>
            </a:r>
            <a:r>
              <a:rPr lang="en" sz="1000">
                <a:solidFill>
                  <a:schemeClr val="dk2"/>
                </a:solidFill>
              </a:rPr>
              <a:t>Researcher</a:t>
            </a:r>
            <a:endParaRPr sz="1000">
              <a:solidFill>
                <a:schemeClr val="dk2"/>
              </a:solidFill>
            </a:endParaRPr>
          </a:p>
        </p:txBody>
      </p:sp>
      <p:sp>
        <p:nvSpPr>
          <p:cNvPr id="90" name="Google Shape;90;p14"/>
          <p:cNvSpPr txBox="1"/>
          <p:nvPr>
            <p:ph idx="4294967295" type="body"/>
          </p:nvPr>
        </p:nvSpPr>
        <p:spPr>
          <a:xfrm>
            <a:off x="7079480" y="3637938"/>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000">
                <a:solidFill>
                  <a:schemeClr val="dk2"/>
                </a:solidFill>
              </a:rPr>
              <a:t>Data Scientist &amp; </a:t>
            </a:r>
            <a:r>
              <a:rPr lang="en" sz="1000">
                <a:solidFill>
                  <a:schemeClr val="dk2"/>
                </a:solidFill>
              </a:rPr>
              <a:t>Researcher</a:t>
            </a:r>
            <a:endParaRPr sz="1000">
              <a:solidFill>
                <a:schemeClr val="dk2"/>
              </a:solidFill>
            </a:endParaRPr>
          </a:p>
        </p:txBody>
      </p:sp>
      <p:pic>
        <p:nvPicPr>
          <p:cNvPr id="91" name="Google Shape;91;p14"/>
          <p:cNvPicPr preferRelativeResize="0"/>
          <p:nvPr/>
        </p:nvPicPr>
        <p:blipFill rotWithShape="1">
          <a:blip r:embed="rId7">
            <a:alphaModFix/>
          </a:blip>
          <a:srcRect b="12514" l="0" r="0" t="12506"/>
          <a:stretch/>
        </p:blipFill>
        <p:spPr>
          <a:xfrm>
            <a:off x="410410" y="1803399"/>
            <a:ext cx="1335000" cy="1335000"/>
          </a:xfrm>
          <a:prstGeom prst="ellipse">
            <a:avLst/>
          </a:prstGeom>
          <a:noFill/>
          <a:ln>
            <a:noFill/>
          </a:ln>
          <a:effectLst>
            <a:outerShdw blurRad="57150" rotWithShape="0" algn="bl" dir="3900001" dist="28575">
              <a:srgbClr val="000000"/>
            </a:outerShdw>
          </a:effectLst>
        </p:spPr>
      </p:pic>
      <p:pic>
        <p:nvPicPr>
          <p:cNvPr id="92" name="Google Shape;92;p14"/>
          <p:cNvPicPr preferRelativeResize="0"/>
          <p:nvPr/>
        </p:nvPicPr>
        <p:blipFill rotWithShape="1">
          <a:blip r:embed="rId8">
            <a:alphaModFix/>
          </a:blip>
          <a:srcRect b="54454" l="24896" r="35135" t="15569"/>
          <a:stretch/>
        </p:blipFill>
        <p:spPr>
          <a:xfrm>
            <a:off x="3934863" y="1803400"/>
            <a:ext cx="1335000" cy="1335000"/>
          </a:xfrm>
          <a:prstGeom prst="ellipse">
            <a:avLst/>
          </a:prstGeom>
          <a:noFill/>
          <a:ln>
            <a:noFill/>
          </a:ln>
          <a:effectLst>
            <a:outerShdw blurRad="57150" rotWithShape="0" algn="bl" dir="3900001" dist="28575">
              <a:srgbClr val="000000"/>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idx="4294967295" type="body"/>
          </p:nvPr>
        </p:nvSpPr>
        <p:spPr>
          <a:xfrm>
            <a:off x="215650" y="758025"/>
            <a:ext cx="6318900" cy="4012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018"/>
              <a:buNone/>
            </a:pPr>
            <a:r>
              <a:rPr b="1" lang="en" sz="1100">
                <a:solidFill>
                  <a:schemeClr val="dk2"/>
                </a:solidFill>
              </a:rPr>
              <a:t>Ameya Bhamare </a:t>
            </a:r>
            <a:r>
              <a:rPr lang="en" sz="1100">
                <a:solidFill>
                  <a:schemeClr val="dk2"/>
                </a:solidFill>
              </a:rPr>
              <a:t>has spent 2+ years in E2E Data Science solutioning from start-ups to MNCs in healthcare, real, mobility, supply chain and IT. His interest lies in Applied ML, Data Analytics, Agile Product Development and Cloud ML platforms. He is the coordinator for this project. </a:t>
            </a:r>
            <a:endParaRPr sz="1100">
              <a:solidFill>
                <a:schemeClr val="dk2"/>
              </a:solidFill>
            </a:endParaRPr>
          </a:p>
          <a:p>
            <a:pPr indent="0" lvl="0" marL="0" rtl="0" algn="l">
              <a:lnSpc>
                <a:spcPct val="105000"/>
              </a:lnSpc>
              <a:spcBef>
                <a:spcPts val="1600"/>
              </a:spcBef>
              <a:spcAft>
                <a:spcPts val="0"/>
              </a:spcAft>
              <a:buClr>
                <a:schemeClr val="dk1"/>
              </a:buClr>
              <a:buSzPts val="1018"/>
              <a:buFont typeface="Arial"/>
              <a:buNone/>
            </a:pPr>
            <a:r>
              <a:rPr b="1" lang="en" sz="1100">
                <a:solidFill>
                  <a:schemeClr val="dk2"/>
                </a:solidFill>
              </a:rPr>
              <a:t>Aditi Kharkwal </a:t>
            </a:r>
            <a:r>
              <a:rPr lang="en" sz="1100">
                <a:solidFill>
                  <a:schemeClr val="dk2"/>
                </a:solidFill>
              </a:rPr>
              <a:t>has spent 3 years working as a BI Developer and Data </a:t>
            </a:r>
            <a:r>
              <a:rPr lang="en" sz="1100">
                <a:solidFill>
                  <a:schemeClr val="dk2"/>
                </a:solidFill>
              </a:rPr>
              <a:t>Analyst</a:t>
            </a:r>
            <a:r>
              <a:rPr lang="en" sz="1100">
                <a:solidFill>
                  <a:schemeClr val="dk2"/>
                </a:solidFill>
              </a:rPr>
              <a:t>. She has worked at Wolters Kluwer and Micron. Her interest lies in Deep Learning, Computer Vision, Statistical Modelling and Applied ML. She is currently fine tuning VLMs for robotic manipulation tasks.</a:t>
            </a:r>
            <a:endParaRPr sz="1100">
              <a:solidFill>
                <a:schemeClr val="dk2"/>
              </a:solidFill>
            </a:endParaRPr>
          </a:p>
          <a:p>
            <a:pPr indent="0" lvl="0" marL="0" rtl="0" algn="l">
              <a:lnSpc>
                <a:spcPct val="105000"/>
              </a:lnSpc>
              <a:spcBef>
                <a:spcPts val="1600"/>
              </a:spcBef>
              <a:spcAft>
                <a:spcPts val="0"/>
              </a:spcAft>
              <a:buSzPts val="1018"/>
              <a:buNone/>
            </a:pPr>
            <a:r>
              <a:rPr b="1" lang="en" sz="1100">
                <a:solidFill>
                  <a:schemeClr val="dk2"/>
                </a:solidFill>
              </a:rPr>
              <a:t>Neel Shah</a:t>
            </a:r>
            <a:r>
              <a:rPr lang="en" sz="1100">
                <a:solidFill>
                  <a:schemeClr val="dk2"/>
                </a:solidFill>
              </a:rPr>
              <a:t> has 3.5 years of work experience as Data Scientist at Mu Sigma and has worked in business domains like Healthcare, Finance, EV etc. He is interested in ML, AI, LLMs, NLP, RWE and has worked with fortune 500 clients to optimize business decisions and improvise marketing strategies.</a:t>
            </a:r>
            <a:endParaRPr sz="1100">
              <a:solidFill>
                <a:schemeClr val="dk2"/>
              </a:solidFill>
            </a:endParaRPr>
          </a:p>
          <a:p>
            <a:pPr indent="0" lvl="0" marL="0" rtl="0" algn="l">
              <a:lnSpc>
                <a:spcPct val="105000"/>
              </a:lnSpc>
              <a:spcBef>
                <a:spcPts val="1600"/>
              </a:spcBef>
              <a:spcAft>
                <a:spcPts val="0"/>
              </a:spcAft>
              <a:buSzPts val="1018"/>
              <a:buNone/>
            </a:pPr>
            <a:r>
              <a:rPr b="1" lang="en" sz="1100">
                <a:solidFill>
                  <a:schemeClr val="dk2"/>
                </a:solidFill>
              </a:rPr>
              <a:t>Soham Butala</a:t>
            </a:r>
            <a:r>
              <a:rPr lang="en" sz="1100">
                <a:solidFill>
                  <a:schemeClr val="dk2"/>
                </a:solidFill>
              </a:rPr>
              <a:t> has 3.5 years of experience as an Analyst at Deloitte and Majesco. He is the architect behind the open-source project Echoflow and is presently focused on vector databases, with a keen interest in Time Series, ML, AI, Database Optimizations, and Cybersecurity.</a:t>
            </a:r>
            <a:endParaRPr sz="1100">
              <a:solidFill>
                <a:schemeClr val="dk2"/>
              </a:solidFill>
            </a:endParaRPr>
          </a:p>
          <a:p>
            <a:pPr indent="0" lvl="0" marL="0" rtl="0" algn="l">
              <a:lnSpc>
                <a:spcPct val="105000"/>
              </a:lnSpc>
              <a:spcBef>
                <a:spcPts val="1600"/>
              </a:spcBef>
              <a:spcAft>
                <a:spcPts val="1600"/>
              </a:spcAft>
              <a:buSzPts val="1018"/>
              <a:buNone/>
            </a:pPr>
            <a:r>
              <a:rPr b="1" lang="en" sz="1100">
                <a:solidFill>
                  <a:schemeClr val="dk2"/>
                </a:solidFill>
              </a:rPr>
              <a:t>Aaditya Parthasarathy </a:t>
            </a:r>
            <a:r>
              <a:rPr lang="en" sz="1100">
                <a:solidFill>
                  <a:schemeClr val="dk2"/>
                </a:solidFill>
              </a:rPr>
              <a:t>has spent 3+ years in ML and SWE development, spanning disability-centric apps, wake word detection, and neuroscience research. He's keen on optimization, visualizations and statistical machine learning. He's currently a Data Science Intern at Amtrak, focusing on server utilization.</a:t>
            </a:r>
            <a:endParaRPr sz="1100">
              <a:solidFill>
                <a:schemeClr val="dk2"/>
              </a:solidFill>
            </a:endParaRPr>
          </a:p>
        </p:txBody>
      </p:sp>
      <p:pic>
        <p:nvPicPr>
          <p:cNvPr id="226" name="Google Shape;226;p32"/>
          <p:cNvPicPr preferRelativeResize="0"/>
          <p:nvPr/>
        </p:nvPicPr>
        <p:blipFill>
          <a:blip r:embed="rId3">
            <a:alphaModFix/>
          </a:blip>
          <a:stretch>
            <a:fillRect/>
          </a:stretch>
        </p:blipFill>
        <p:spPr>
          <a:xfrm>
            <a:off x="6632975" y="867163"/>
            <a:ext cx="2257200" cy="4012826"/>
          </a:xfrm>
          <a:prstGeom prst="rect">
            <a:avLst/>
          </a:prstGeom>
          <a:noFill/>
          <a:ln>
            <a:noFill/>
          </a:ln>
        </p:spPr>
      </p:pic>
      <p:sp>
        <p:nvSpPr>
          <p:cNvPr id="227" name="Google Shape;227;p32"/>
          <p:cNvSpPr txBox="1"/>
          <p:nvPr/>
        </p:nvSpPr>
        <p:spPr>
          <a:xfrm>
            <a:off x="6672275" y="4502900"/>
            <a:ext cx="21786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S-cubed @ Amazon HQ</a:t>
            </a:r>
            <a:endParaRPr b="1">
              <a:solidFill>
                <a:schemeClr val="lt1"/>
              </a:solidFill>
            </a:endParaRPr>
          </a:p>
        </p:txBody>
      </p:sp>
      <p:sp>
        <p:nvSpPr>
          <p:cNvPr id="228" name="Google Shape;228;p3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BIOS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Literature Review </a:t>
            </a:r>
            <a:endParaRPr/>
          </a:p>
        </p:txBody>
      </p:sp>
      <p:sp>
        <p:nvSpPr>
          <p:cNvPr id="234" name="Google Shape;234;p33"/>
          <p:cNvSpPr txBox="1"/>
          <p:nvPr>
            <p:ph idx="4294967295" type="body"/>
          </p:nvPr>
        </p:nvSpPr>
        <p:spPr>
          <a:xfrm>
            <a:off x="352825" y="1051725"/>
            <a:ext cx="5997300" cy="3740700"/>
          </a:xfrm>
          <a:prstGeom prst="rect">
            <a:avLst/>
          </a:prstGeom>
        </p:spPr>
        <p:txBody>
          <a:bodyPr anchorCtr="0" anchor="ctr" bIns="91425" lIns="91425" spcFirstLastPara="1" rIns="91425" wrap="square" tIns="91425">
            <a:noAutofit/>
          </a:bodyPr>
          <a:lstStyle/>
          <a:p>
            <a:pPr indent="-317500" lvl="0" marL="457200" marR="0" rtl="0" algn="l">
              <a:lnSpc>
                <a:spcPct val="115000"/>
              </a:lnSpc>
              <a:spcBef>
                <a:spcPts val="0"/>
              </a:spcBef>
              <a:spcAft>
                <a:spcPts val="0"/>
              </a:spcAft>
              <a:buClr>
                <a:schemeClr val="lt2"/>
              </a:buClr>
              <a:buSzPts val="1400"/>
              <a:buChar char="●"/>
            </a:pPr>
            <a:r>
              <a:rPr b="1" lang="en" sz="1400">
                <a:solidFill>
                  <a:schemeClr val="lt2"/>
                </a:solidFill>
              </a:rPr>
              <a:t>Vector Quantized Time Series Generation with a Bidirectional Prior Model -</a:t>
            </a:r>
            <a:r>
              <a:rPr lang="en" sz="1400">
                <a:solidFill>
                  <a:schemeClr val="lt2"/>
                </a:solidFill>
              </a:rPr>
              <a:t>  Uses vector quantization (VQ) techniques to address the Time Series Generation problems which typically utilize GAN combined with RNN variants.</a:t>
            </a:r>
            <a:endParaRPr sz="1400">
              <a:solidFill>
                <a:schemeClr val="lt2"/>
              </a:solidFill>
            </a:endParaRPr>
          </a:p>
          <a:p>
            <a:pPr indent="-317500" lvl="0" marL="457200" marR="0" rtl="0" algn="l">
              <a:lnSpc>
                <a:spcPct val="115000"/>
              </a:lnSpc>
              <a:spcBef>
                <a:spcPts val="0"/>
              </a:spcBef>
              <a:spcAft>
                <a:spcPts val="0"/>
              </a:spcAft>
              <a:buClr>
                <a:schemeClr val="lt2"/>
              </a:buClr>
              <a:buSzPts val="1400"/>
              <a:buChar char="●"/>
            </a:pPr>
            <a:r>
              <a:rPr b="1" lang="en" sz="1400">
                <a:solidFill>
                  <a:schemeClr val="lt2"/>
                </a:solidFill>
              </a:rPr>
              <a:t>The best Generative AI Model for Time-Series Synthetic Data Generation -</a:t>
            </a:r>
            <a:r>
              <a:rPr lang="en" sz="1400">
                <a:solidFill>
                  <a:schemeClr val="lt2"/>
                </a:solidFill>
              </a:rPr>
              <a:t> Exploring TimeGAN and YData Fabric for Synthetic Data Generation of Temporal Patterns</a:t>
            </a:r>
            <a:endParaRPr sz="1400">
              <a:solidFill>
                <a:schemeClr val="lt2"/>
              </a:solidFill>
            </a:endParaRPr>
          </a:p>
          <a:p>
            <a:pPr indent="-317500" lvl="0" marL="457200" marR="0" rtl="0" algn="l">
              <a:lnSpc>
                <a:spcPct val="115000"/>
              </a:lnSpc>
              <a:spcBef>
                <a:spcPts val="0"/>
              </a:spcBef>
              <a:spcAft>
                <a:spcPts val="0"/>
              </a:spcAft>
              <a:buClr>
                <a:schemeClr val="lt2"/>
              </a:buClr>
              <a:buSzPts val="1400"/>
              <a:buChar char="●"/>
            </a:pPr>
            <a:r>
              <a:rPr b="1" lang="en" sz="1400">
                <a:solidFill>
                  <a:schemeClr val="lt2"/>
                </a:solidFill>
              </a:rPr>
              <a:t>WC-GAN -</a:t>
            </a:r>
            <a:r>
              <a:rPr lang="en" sz="1400">
                <a:solidFill>
                  <a:schemeClr val="lt2"/>
                </a:solidFill>
              </a:rPr>
              <a:t> Generating synthetic transactional profiles to preserve data utility and privacy.</a:t>
            </a:r>
            <a:endParaRPr sz="1400">
              <a:solidFill>
                <a:schemeClr val="lt2"/>
              </a:solidFill>
            </a:endParaRPr>
          </a:p>
          <a:p>
            <a:pPr indent="-317500" lvl="0" marL="457200" marR="0" rtl="0" algn="l">
              <a:lnSpc>
                <a:spcPct val="115000"/>
              </a:lnSpc>
              <a:spcBef>
                <a:spcPts val="0"/>
              </a:spcBef>
              <a:spcAft>
                <a:spcPts val="0"/>
              </a:spcAft>
              <a:buClr>
                <a:schemeClr val="lt2"/>
              </a:buClr>
              <a:buSzPts val="1400"/>
              <a:buChar char="●"/>
            </a:pPr>
            <a:r>
              <a:rPr b="1" lang="en" sz="1400">
                <a:solidFill>
                  <a:schemeClr val="lt2"/>
                </a:solidFill>
              </a:rPr>
              <a:t>Survey on Synthetic Data Generation, Evaluation Methods and GANs -</a:t>
            </a:r>
            <a:r>
              <a:rPr lang="en" sz="1400">
                <a:solidFill>
                  <a:schemeClr val="lt2"/>
                </a:solidFill>
              </a:rPr>
              <a:t> Explores several variants of GANs that are used for micro data generation both text and images.</a:t>
            </a:r>
            <a:endParaRPr sz="1400">
              <a:solidFill>
                <a:schemeClr val="lt2"/>
              </a:solidFill>
            </a:endParaRPr>
          </a:p>
          <a:p>
            <a:pPr indent="-317500" lvl="0" marL="457200" marR="0" rtl="0" algn="l">
              <a:lnSpc>
                <a:spcPct val="115000"/>
              </a:lnSpc>
              <a:spcBef>
                <a:spcPts val="0"/>
              </a:spcBef>
              <a:spcAft>
                <a:spcPts val="0"/>
              </a:spcAft>
              <a:buClr>
                <a:schemeClr val="lt2"/>
              </a:buClr>
              <a:buSzPts val="1400"/>
              <a:buChar char="●"/>
            </a:pPr>
            <a:r>
              <a:rPr b="1" lang="en" sz="1400">
                <a:solidFill>
                  <a:schemeClr val="lt2"/>
                </a:solidFill>
              </a:rPr>
              <a:t>Generating Faithful Synthetic Data with Large Language Models - </a:t>
            </a:r>
            <a:r>
              <a:rPr lang="en" sz="1400">
                <a:solidFill>
                  <a:schemeClr val="lt2"/>
                </a:solidFill>
              </a:rPr>
              <a:t>A  study on three strategies to increase the faithfulness of synthetic data: grounding, filtering, and taxonomy based generation.</a:t>
            </a:r>
            <a:endParaRPr sz="1400">
              <a:solidFill>
                <a:srgbClr val="111111"/>
              </a:solidFill>
            </a:endParaRPr>
          </a:p>
        </p:txBody>
      </p:sp>
      <p:pic>
        <p:nvPicPr>
          <p:cNvPr id="235" name="Google Shape;235;p33"/>
          <p:cNvPicPr preferRelativeResize="0"/>
          <p:nvPr/>
        </p:nvPicPr>
        <p:blipFill>
          <a:blip r:embed="rId3">
            <a:alphaModFix/>
          </a:blip>
          <a:stretch>
            <a:fillRect/>
          </a:stretch>
        </p:blipFill>
        <p:spPr>
          <a:xfrm>
            <a:off x="6308450" y="1766102"/>
            <a:ext cx="2537001" cy="1459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graphicFrame>
        <p:nvGraphicFramePr>
          <p:cNvPr id="240" name="Google Shape;240;p34"/>
          <p:cNvGraphicFramePr/>
          <p:nvPr/>
        </p:nvGraphicFramePr>
        <p:xfrm>
          <a:off x="908050" y="1060265"/>
          <a:ext cx="3000000" cy="3000000"/>
        </p:xfrm>
        <a:graphic>
          <a:graphicData uri="http://schemas.openxmlformats.org/drawingml/2006/table">
            <a:tbl>
              <a:tblPr>
                <a:noFill/>
                <a:tableStyleId>{6C0A40A6-79DA-48CC-B72B-7B22139C01BA}</a:tableStyleId>
              </a:tblPr>
              <a:tblGrid>
                <a:gridCol w="2367675"/>
                <a:gridCol w="826700"/>
                <a:gridCol w="826700"/>
                <a:gridCol w="826700"/>
                <a:gridCol w="826700"/>
                <a:gridCol w="826700"/>
                <a:gridCol w="826700"/>
              </a:tblGrid>
              <a:tr h="432400">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Sprint 1</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(December 20)</a:t>
                      </a:r>
                      <a:endParaRPr sz="9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Sprint 2</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(January 15)</a:t>
                      </a:r>
                      <a:endParaRPr sz="9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Sprint 3</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chemeClr val="lt1"/>
                          </a:solidFill>
                          <a:latin typeface="Roboto"/>
                          <a:ea typeface="Roboto"/>
                          <a:cs typeface="Roboto"/>
                          <a:sym typeface="Roboto"/>
                        </a:rPr>
                        <a:t>(January 30)</a:t>
                      </a:r>
                      <a:endParaRPr sz="9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Sprint 4</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chemeClr val="lt1"/>
                          </a:solidFill>
                          <a:latin typeface="Roboto"/>
                          <a:ea typeface="Roboto"/>
                          <a:cs typeface="Roboto"/>
                          <a:sym typeface="Roboto"/>
                        </a:rPr>
                        <a:t>(February 14)</a:t>
                      </a:r>
                      <a:endParaRPr sz="9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Sprint 5</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chemeClr val="lt1"/>
                          </a:solidFill>
                          <a:latin typeface="Roboto"/>
                          <a:ea typeface="Roboto"/>
                          <a:cs typeface="Roboto"/>
                          <a:sym typeface="Roboto"/>
                        </a:rPr>
                        <a:t>(February 29)</a:t>
                      </a:r>
                      <a:endParaRPr sz="9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Sprint 6</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(March 15)</a:t>
                      </a:r>
                      <a:endParaRPr sz="9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00700">
                <a:tc>
                  <a:txBody>
                    <a:bodyPr/>
                    <a:lstStyle/>
                    <a:p>
                      <a:pPr indent="0" lvl="0" marL="0" rtl="0" algn="l">
                        <a:spcBef>
                          <a:spcPts val="0"/>
                        </a:spcBef>
                        <a:spcAft>
                          <a:spcPts val="0"/>
                        </a:spcAft>
                        <a:buNone/>
                      </a:pPr>
                      <a:r>
                        <a:rPr lang="en" sz="900">
                          <a:solidFill>
                            <a:srgbClr val="FFFFFF"/>
                          </a:solidFill>
                          <a:latin typeface="Roboto"/>
                          <a:ea typeface="Roboto"/>
                          <a:cs typeface="Roboto"/>
                          <a:sym typeface="Roboto"/>
                        </a:rPr>
                        <a:t>Infrastructure Setup</a:t>
                      </a:r>
                      <a:endParaRPr sz="9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28575">
                      <a:solidFill>
                        <a:schemeClr val="lt1">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300700">
                <a:tc>
                  <a:txBody>
                    <a:bodyPr/>
                    <a:lstStyle/>
                    <a:p>
                      <a:pPr indent="0" lvl="0" marL="0" rtl="0" algn="l">
                        <a:spcBef>
                          <a:spcPts val="0"/>
                        </a:spcBef>
                        <a:spcAft>
                          <a:spcPts val="0"/>
                        </a:spcAft>
                        <a:buNone/>
                      </a:pPr>
                      <a:r>
                        <a:rPr lang="en" sz="900">
                          <a:solidFill>
                            <a:srgbClr val="FFFFFF"/>
                          </a:solidFill>
                          <a:latin typeface="Roboto"/>
                          <a:ea typeface="Roboto"/>
                          <a:cs typeface="Roboto"/>
                          <a:sym typeface="Roboto"/>
                        </a:rPr>
                        <a:t>Data Processing</a:t>
                      </a:r>
                      <a:endParaRPr sz="9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300700">
                <a:tc>
                  <a:txBody>
                    <a:bodyPr/>
                    <a:lstStyle/>
                    <a:p>
                      <a:pPr indent="0" lvl="0" marL="0" rtl="0" algn="l">
                        <a:spcBef>
                          <a:spcPts val="0"/>
                        </a:spcBef>
                        <a:spcAft>
                          <a:spcPts val="0"/>
                        </a:spcAft>
                        <a:buNone/>
                      </a:pPr>
                      <a:r>
                        <a:rPr lang="en" sz="900">
                          <a:solidFill>
                            <a:schemeClr val="lt1"/>
                          </a:solidFill>
                          <a:latin typeface="Roboto"/>
                          <a:ea typeface="Roboto"/>
                          <a:cs typeface="Roboto"/>
                          <a:sym typeface="Roboto"/>
                        </a:rPr>
                        <a:t>Proposed Model 1</a:t>
                      </a:r>
                      <a:endParaRPr sz="9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gridSpan="3">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28575">
                      <a:solidFill>
                        <a:schemeClr val="lt1">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hMerge="1"/>
                <a:tc hMerge="1"/>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300700">
                <a:tc>
                  <a:txBody>
                    <a:bodyPr/>
                    <a:lstStyle/>
                    <a:p>
                      <a:pPr indent="0" lvl="0" marL="0" rtl="0" algn="l">
                        <a:spcBef>
                          <a:spcPts val="0"/>
                        </a:spcBef>
                        <a:spcAft>
                          <a:spcPts val="0"/>
                        </a:spcAft>
                        <a:buNone/>
                      </a:pPr>
                      <a:r>
                        <a:rPr lang="en" sz="900">
                          <a:solidFill>
                            <a:srgbClr val="FFFFFF"/>
                          </a:solidFill>
                          <a:latin typeface="Roboto"/>
                          <a:ea typeface="Roboto"/>
                          <a:cs typeface="Roboto"/>
                          <a:sym typeface="Roboto"/>
                        </a:rPr>
                        <a:t>Proposed Model 2</a:t>
                      </a:r>
                      <a:endParaRPr sz="9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gridSpan="3">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28575">
                      <a:solidFill>
                        <a:schemeClr val="lt1">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hMerge="1"/>
                <a:tc hMerge="1"/>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300700">
                <a:tc>
                  <a:txBody>
                    <a:bodyPr/>
                    <a:lstStyle/>
                    <a:p>
                      <a:pPr indent="0" lvl="0" marL="0" rtl="0" algn="l">
                        <a:spcBef>
                          <a:spcPts val="0"/>
                        </a:spcBef>
                        <a:spcAft>
                          <a:spcPts val="0"/>
                        </a:spcAft>
                        <a:buNone/>
                      </a:pPr>
                      <a:r>
                        <a:rPr lang="en" sz="900">
                          <a:solidFill>
                            <a:schemeClr val="lt1"/>
                          </a:solidFill>
                          <a:latin typeface="Roboto"/>
                          <a:ea typeface="Roboto"/>
                          <a:cs typeface="Roboto"/>
                          <a:sym typeface="Roboto"/>
                        </a:rPr>
                        <a:t>Proposed Model 3</a:t>
                      </a:r>
                      <a:endParaRPr sz="9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300700">
                <a:tc>
                  <a:txBody>
                    <a:bodyPr/>
                    <a:lstStyle/>
                    <a:p>
                      <a:pPr indent="0" lvl="0" marL="0" rtl="0" algn="l">
                        <a:spcBef>
                          <a:spcPts val="0"/>
                        </a:spcBef>
                        <a:spcAft>
                          <a:spcPts val="0"/>
                        </a:spcAft>
                        <a:buNone/>
                      </a:pPr>
                      <a:r>
                        <a:rPr lang="en" sz="900">
                          <a:solidFill>
                            <a:schemeClr val="lt1"/>
                          </a:solidFill>
                          <a:latin typeface="Roboto"/>
                          <a:ea typeface="Roboto"/>
                          <a:cs typeface="Roboto"/>
                          <a:sym typeface="Roboto"/>
                        </a:rPr>
                        <a:t>Proposed Model 4</a:t>
                      </a:r>
                      <a:endParaRPr sz="9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300700">
                <a:tc>
                  <a:txBody>
                    <a:bodyPr/>
                    <a:lstStyle/>
                    <a:p>
                      <a:pPr indent="0" lvl="0" marL="0" rtl="0" algn="l">
                        <a:spcBef>
                          <a:spcPts val="0"/>
                        </a:spcBef>
                        <a:spcAft>
                          <a:spcPts val="0"/>
                        </a:spcAft>
                        <a:buNone/>
                      </a:pPr>
                      <a:r>
                        <a:rPr lang="en" sz="900">
                          <a:solidFill>
                            <a:schemeClr val="lt1"/>
                          </a:solidFill>
                          <a:latin typeface="Roboto"/>
                          <a:ea typeface="Roboto"/>
                          <a:cs typeface="Roboto"/>
                          <a:sym typeface="Roboto"/>
                        </a:rPr>
                        <a:t>Proposed Model 5</a:t>
                      </a:r>
                      <a:endParaRPr sz="9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300700">
                <a:tc>
                  <a:txBody>
                    <a:bodyPr/>
                    <a:lstStyle/>
                    <a:p>
                      <a:pPr indent="0" lvl="0" marL="0" rtl="0" algn="l">
                        <a:spcBef>
                          <a:spcPts val="0"/>
                        </a:spcBef>
                        <a:spcAft>
                          <a:spcPts val="0"/>
                        </a:spcAft>
                        <a:buNone/>
                      </a:pPr>
                      <a:r>
                        <a:rPr lang="en" sz="900">
                          <a:solidFill>
                            <a:srgbClr val="FFFFFF"/>
                          </a:solidFill>
                          <a:latin typeface="Roboto"/>
                          <a:ea typeface="Roboto"/>
                          <a:cs typeface="Roboto"/>
                          <a:sym typeface="Roboto"/>
                        </a:rPr>
                        <a:t>Hyper-parameter tuning</a:t>
                      </a:r>
                      <a:endParaRPr sz="9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300700">
                <a:tc>
                  <a:txBody>
                    <a:bodyPr/>
                    <a:lstStyle/>
                    <a:p>
                      <a:pPr indent="0" lvl="0" marL="0" rtl="0" algn="l">
                        <a:spcBef>
                          <a:spcPts val="0"/>
                        </a:spcBef>
                        <a:spcAft>
                          <a:spcPts val="0"/>
                        </a:spcAft>
                        <a:buNone/>
                      </a:pPr>
                      <a:r>
                        <a:rPr lang="en" sz="900">
                          <a:solidFill>
                            <a:srgbClr val="FFFFFF"/>
                          </a:solidFill>
                          <a:latin typeface="Roboto"/>
                          <a:ea typeface="Roboto"/>
                          <a:cs typeface="Roboto"/>
                          <a:sym typeface="Roboto"/>
                        </a:rPr>
                        <a:t>Validation and Performance Benchmarking</a:t>
                      </a:r>
                      <a:endParaRPr sz="9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r>
              <a:tr h="300700">
                <a:tc>
                  <a:txBody>
                    <a:bodyPr/>
                    <a:lstStyle/>
                    <a:p>
                      <a:pPr indent="0" lvl="0" marL="0" rtl="0" algn="l">
                        <a:spcBef>
                          <a:spcPts val="0"/>
                        </a:spcBef>
                        <a:spcAft>
                          <a:spcPts val="0"/>
                        </a:spcAft>
                        <a:buNone/>
                      </a:pPr>
                      <a:r>
                        <a:rPr lang="en" sz="900">
                          <a:solidFill>
                            <a:srgbClr val="FFFFFF"/>
                          </a:solidFill>
                          <a:latin typeface="Roboto"/>
                          <a:ea typeface="Roboto"/>
                          <a:cs typeface="Roboto"/>
                          <a:sym typeface="Roboto"/>
                        </a:rPr>
                        <a:t>Documentation and Poster Presentation</a:t>
                      </a:r>
                      <a:endParaRPr sz="9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FFFFFF"/>
                        </a:solidFill>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r>
            </a:tbl>
          </a:graphicData>
        </a:graphic>
      </p:graphicFrame>
      <p:sp>
        <p:nvSpPr>
          <p:cNvPr id="241" name="Google Shape;241;p3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Schedule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98" name="Google Shape;98;p15"/>
          <p:cNvSpPr txBox="1"/>
          <p:nvPr>
            <p:ph idx="1" type="body"/>
          </p:nvPr>
        </p:nvSpPr>
        <p:spPr>
          <a:xfrm>
            <a:off x="471900" y="1867775"/>
            <a:ext cx="6050100" cy="2710200"/>
          </a:xfrm>
          <a:prstGeom prst="rect">
            <a:avLst/>
          </a:prstGeom>
        </p:spPr>
        <p:txBody>
          <a:bodyPr anchorCtr="0" anchor="t" bIns="91425" lIns="91425" spcFirstLastPara="1" rIns="91425" wrap="square" tIns="91425">
            <a:noAutofit/>
          </a:bodyPr>
          <a:lstStyle/>
          <a:p>
            <a:pPr indent="0" lvl="0" marL="0" rtl="0" algn="just">
              <a:lnSpc>
                <a:spcPct val="90000"/>
              </a:lnSpc>
              <a:spcBef>
                <a:spcPts val="0"/>
              </a:spcBef>
              <a:spcAft>
                <a:spcPts val="0"/>
              </a:spcAft>
              <a:buNone/>
            </a:pPr>
            <a:r>
              <a:rPr lang="en"/>
              <a:t>As AWS evaluates new hard drives for S3, synthetic data is key for accurately predicting future traffic patterns. Traditional testing methods often struggle to capture the complexity of future hard drive traffic patterns. Synthetic data offers a solution by approximating these patterns, a comprehensive evaluation for new hard drives' performance.</a:t>
            </a:r>
            <a:endParaRPr/>
          </a:p>
          <a:p>
            <a:pPr indent="0" lvl="0" marL="457200" rtl="0" algn="just">
              <a:lnSpc>
                <a:spcPct val="90000"/>
              </a:lnSpc>
              <a:spcBef>
                <a:spcPts val="0"/>
              </a:spcBef>
              <a:spcAft>
                <a:spcPts val="0"/>
              </a:spcAft>
              <a:buNone/>
            </a:pPr>
            <a:r>
              <a:t/>
            </a:r>
            <a:endParaRPr/>
          </a:p>
          <a:p>
            <a:pPr indent="0" lvl="0" marL="0" rtl="0" algn="just">
              <a:lnSpc>
                <a:spcPct val="90000"/>
              </a:lnSpc>
              <a:spcBef>
                <a:spcPts val="0"/>
              </a:spcBef>
              <a:spcAft>
                <a:spcPts val="0"/>
              </a:spcAft>
              <a:buNone/>
            </a:pPr>
            <a:r>
              <a:rPr b="1" lang="en"/>
              <a:t>Problem Statement:</a:t>
            </a:r>
            <a:endParaRPr b="1"/>
          </a:p>
          <a:p>
            <a:pPr indent="0" lvl="0" marL="0" rtl="0" algn="just">
              <a:lnSpc>
                <a:spcPct val="90000"/>
              </a:lnSpc>
              <a:spcBef>
                <a:spcPts val="0"/>
              </a:spcBef>
              <a:spcAft>
                <a:spcPts val="0"/>
              </a:spcAft>
              <a:buNone/>
            </a:pPr>
            <a:r>
              <a:t/>
            </a:r>
            <a:endParaRPr/>
          </a:p>
          <a:p>
            <a:pPr indent="0" lvl="0" marL="0" marR="0" rtl="0" algn="just">
              <a:lnSpc>
                <a:spcPct val="90000"/>
              </a:lnSpc>
              <a:spcBef>
                <a:spcPts val="0"/>
              </a:spcBef>
              <a:spcAft>
                <a:spcPts val="0"/>
              </a:spcAft>
              <a:buNone/>
            </a:pPr>
            <a:r>
              <a:rPr lang="en"/>
              <a:t>Synthetic Data Generation based on:</a:t>
            </a:r>
            <a:endParaRPr/>
          </a:p>
          <a:p>
            <a:pPr indent="-317500" lvl="0" marL="457200" marR="0" rtl="0" algn="just">
              <a:lnSpc>
                <a:spcPct val="90000"/>
              </a:lnSpc>
              <a:spcBef>
                <a:spcPts val="0"/>
              </a:spcBef>
              <a:spcAft>
                <a:spcPts val="0"/>
              </a:spcAft>
              <a:buClr>
                <a:schemeClr val="lt2"/>
              </a:buClr>
              <a:buSzPts val="1400"/>
              <a:buChar char="●"/>
            </a:pPr>
            <a:r>
              <a:rPr b="1" lang="en"/>
              <a:t>Realism: </a:t>
            </a:r>
            <a:r>
              <a:rPr lang="en"/>
              <a:t>mirrors the complex patterns of actual S3 traffic</a:t>
            </a:r>
            <a:endParaRPr/>
          </a:p>
          <a:p>
            <a:pPr indent="-317500" lvl="0" marL="457200" marR="0" rtl="0" algn="just">
              <a:lnSpc>
                <a:spcPct val="90000"/>
              </a:lnSpc>
              <a:spcBef>
                <a:spcPts val="0"/>
              </a:spcBef>
              <a:spcAft>
                <a:spcPts val="0"/>
              </a:spcAft>
              <a:buClr>
                <a:schemeClr val="lt2"/>
              </a:buClr>
              <a:buSzPts val="1400"/>
              <a:buChar char="●"/>
            </a:pPr>
            <a:r>
              <a:rPr b="1" lang="en"/>
              <a:t>Historical Data </a:t>
            </a:r>
            <a:r>
              <a:rPr lang="en"/>
              <a:t>Constraints: utilizing parameters like time range, disk volume, container groupings, etc</a:t>
            </a:r>
            <a:endParaRPr/>
          </a:p>
          <a:p>
            <a:pPr indent="-317500" lvl="0" marL="457200" marR="0" rtl="0" algn="just">
              <a:lnSpc>
                <a:spcPct val="90000"/>
              </a:lnSpc>
              <a:spcBef>
                <a:spcPts val="0"/>
              </a:spcBef>
              <a:spcAft>
                <a:spcPts val="0"/>
              </a:spcAft>
              <a:buClr>
                <a:schemeClr val="lt2"/>
              </a:buClr>
              <a:buSzPts val="1400"/>
              <a:buChar char="●"/>
            </a:pPr>
            <a:r>
              <a:rPr b="1" lang="en"/>
              <a:t>Generative Model Application:</a:t>
            </a:r>
            <a:r>
              <a:rPr lang="en"/>
              <a:t> Successfully applying generative models like GANs to produce realistic, synthetic S3 traffic data</a:t>
            </a:r>
            <a:endParaRPr/>
          </a:p>
          <a:p>
            <a:pPr indent="0" lvl="0" marL="457200" marR="0" rtl="0" algn="just">
              <a:lnSpc>
                <a:spcPct val="90000"/>
              </a:lnSpc>
              <a:spcBef>
                <a:spcPts val="0"/>
              </a:spcBef>
              <a:spcAft>
                <a:spcPts val="0"/>
              </a:spcAft>
              <a:buNone/>
            </a:pPr>
            <a:r>
              <a:t/>
            </a:r>
            <a:endParaRPr/>
          </a:p>
        </p:txBody>
      </p:sp>
      <p:pic>
        <p:nvPicPr>
          <p:cNvPr id="99" name="Google Shape;99;p15"/>
          <p:cNvPicPr preferRelativeResize="0"/>
          <p:nvPr/>
        </p:nvPicPr>
        <p:blipFill>
          <a:blip r:embed="rId3">
            <a:alphaModFix/>
          </a:blip>
          <a:stretch>
            <a:fillRect/>
          </a:stretch>
        </p:blipFill>
        <p:spPr>
          <a:xfrm>
            <a:off x="7002125" y="2571750"/>
            <a:ext cx="1865050" cy="1397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98250" y="115550"/>
            <a:ext cx="8826600" cy="60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500"/>
              </a:spcAft>
              <a:buNone/>
            </a:pPr>
            <a:r>
              <a:rPr lang="en"/>
              <a:t>Data Profile and Summary</a:t>
            </a:r>
            <a:endParaRPr/>
          </a:p>
        </p:txBody>
      </p:sp>
      <p:sp>
        <p:nvSpPr>
          <p:cNvPr id="105" name="Google Shape;105;p16"/>
          <p:cNvSpPr txBox="1"/>
          <p:nvPr>
            <p:ph idx="4294967295" type="body"/>
          </p:nvPr>
        </p:nvSpPr>
        <p:spPr>
          <a:xfrm>
            <a:off x="282675" y="863600"/>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Data Description:</a:t>
            </a:r>
            <a:br>
              <a:rPr b="1" lang="en" sz="1400"/>
            </a:br>
            <a:r>
              <a:rPr b="1" lang="en" sz="1400"/>
              <a:t>S3 Hard Drive Transactions Data</a:t>
            </a:r>
            <a:br>
              <a:rPr b="1" lang="en" sz="1400"/>
            </a:br>
            <a:r>
              <a:rPr b="1" lang="en" sz="1400"/>
              <a:t>Records: </a:t>
            </a:r>
            <a:r>
              <a:rPr lang="en" sz="1400"/>
              <a:t>271 million +</a:t>
            </a:r>
            <a:br>
              <a:rPr lang="en" sz="1400"/>
            </a:br>
            <a:r>
              <a:rPr b="1" lang="en" sz="1400"/>
              <a:t>Type:</a:t>
            </a:r>
            <a:r>
              <a:rPr lang="en" sz="1400"/>
              <a:t> Parquet files</a:t>
            </a:r>
            <a:br>
              <a:rPr lang="en" sz="1400"/>
            </a:br>
            <a:endParaRPr b="1"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solidFill>
                <a:schemeClr val="dk2"/>
              </a:solidFill>
            </a:endParaRPr>
          </a:p>
        </p:txBody>
      </p:sp>
      <p:sp>
        <p:nvSpPr>
          <p:cNvPr id="106" name="Google Shape;106;p16"/>
          <p:cNvSpPr txBox="1"/>
          <p:nvPr>
            <p:ph idx="4294967295" type="body"/>
          </p:nvPr>
        </p:nvSpPr>
        <p:spPr>
          <a:xfrm>
            <a:off x="282675" y="2425000"/>
            <a:ext cx="3833100" cy="15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D</a:t>
            </a:r>
            <a:r>
              <a:rPr b="1" lang="en" sz="1400"/>
              <a:t>ata Summary:</a:t>
            </a:r>
            <a:br>
              <a:rPr lang="en" sz="1400"/>
            </a:br>
            <a:r>
              <a:rPr lang="en" sz="1400"/>
              <a:t>The data is time series transactional data for Memory Traffic of S3 bucket captured every for request made across time.</a:t>
            </a:r>
            <a:endParaRPr sz="1400">
              <a:solidFill>
                <a:schemeClr val="dk2"/>
              </a:solidFill>
            </a:endParaRPr>
          </a:p>
          <a:p>
            <a:pPr indent="-317500" lvl="0" marL="457200" marR="0" rtl="0" algn="l">
              <a:lnSpc>
                <a:spcPct val="115000"/>
              </a:lnSpc>
              <a:spcBef>
                <a:spcPts val="1600"/>
              </a:spcBef>
              <a:spcAft>
                <a:spcPts val="0"/>
              </a:spcAft>
              <a:buSzPts val="1400"/>
              <a:buChar char="●"/>
            </a:pPr>
            <a:r>
              <a:rPr lang="en" sz="1400"/>
              <a:t>12 columns</a:t>
            </a:r>
            <a:endParaRPr sz="1400"/>
          </a:p>
          <a:p>
            <a:pPr indent="-317500" lvl="0" marL="457200" marR="0" rtl="0" algn="l">
              <a:lnSpc>
                <a:spcPct val="115000"/>
              </a:lnSpc>
              <a:spcBef>
                <a:spcPts val="0"/>
              </a:spcBef>
              <a:spcAft>
                <a:spcPts val="0"/>
              </a:spcAft>
              <a:buSzPts val="1400"/>
              <a:buChar char="●"/>
            </a:pPr>
            <a:r>
              <a:rPr lang="en" sz="1400"/>
              <a:t>1 Timestamp variable</a:t>
            </a:r>
            <a:endParaRPr sz="1400"/>
          </a:p>
          <a:p>
            <a:pPr indent="-317500" lvl="0" marL="457200" marR="0" rtl="0" algn="l">
              <a:lnSpc>
                <a:spcPct val="115000"/>
              </a:lnSpc>
              <a:spcBef>
                <a:spcPts val="0"/>
              </a:spcBef>
              <a:spcAft>
                <a:spcPts val="0"/>
              </a:spcAft>
              <a:buSzPts val="1400"/>
              <a:buChar char="●"/>
            </a:pPr>
            <a:r>
              <a:rPr lang="en" sz="1400"/>
              <a:t>1</a:t>
            </a:r>
            <a:r>
              <a:rPr lang="en" sz="1400"/>
              <a:t>0 Categorical variables (IDs)</a:t>
            </a:r>
            <a:endParaRPr sz="1400"/>
          </a:p>
          <a:p>
            <a:pPr indent="-317500" lvl="0" marL="457200" marR="0" rtl="0" algn="l">
              <a:lnSpc>
                <a:spcPct val="115000"/>
              </a:lnSpc>
              <a:spcBef>
                <a:spcPts val="0"/>
              </a:spcBef>
              <a:spcAft>
                <a:spcPts val="0"/>
              </a:spcAft>
              <a:buSzPts val="1400"/>
              <a:buChar char="●"/>
            </a:pPr>
            <a:r>
              <a:rPr lang="en" sz="1400"/>
              <a:t>1 </a:t>
            </a:r>
            <a:r>
              <a:rPr lang="en" sz="1400"/>
              <a:t>numerical variable (</a:t>
            </a:r>
            <a:r>
              <a:rPr lang="en" sz="1400"/>
              <a:t>Memory size)</a:t>
            </a:r>
            <a:r>
              <a:rPr lang="en" sz="1400">
                <a:solidFill>
                  <a:schemeClr val="dk2"/>
                </a:solidFill>
              </a:rPr>
              <a:t> </a:t>
            </a:r>
            <a:br>
              <a:rPr lang="en"/>
            </a:br>
            <a:endParaRPr/>
          </a:p>
        </p:txBody>
      </p:sp>
      <p:pic>
        <p:nvPicPr>
          <p:cNvPr id="107" name="Google Shape;107;p16"/>
          <p:cNvPicPr preferRelativeResize="0"/>
          <p:nvPr/>
        </p:nvPicPr>
        <p:blipFill rotWithShape="1">
          <a:blip r:embed="rId3">
            <a:alphaModFix/>
          </a:blip>
          <a:srcRect b="0" l="12165" r="0" t="0"/>
          <a:stretch/>
        </p:blipFill>
        <p:spPr>
          <a:xfrm>
            <a:off x="3170350" y="942975"/>
            <a:ext cx="5605926" cy="1749050"/>
          </a:xfrm>
          <a:prstGeom prst="rect">
            <a:avLst/>
          </a:prstGeom>
          <a:noFill/>
          <a:ln>
            <a:noFill/>
          </a:ln>
        </p:spPr>
      </p:pic>
      <p:sp>
        <p:nvSpPr>
          <p:cNvPr id="108" name="Google Shape;108;p16"/>
          <p:cNvSpPr txBox="1"/>
          <p:nvPr>
            <p:ph idx="4294967295" type="body"/>
          </p:nvPr>
        </p:nvSpPr>
        <p:spPr>
          <a:xfrm>
            <a:off x="4715279" y="2969125"/>
            <a:ext cx="3323700" cy="1433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400"/>
              <a:t>Conditional Sampling:</a:t>
            </a:r>
            <a:endParaRPr b="1" sz="1400"/>
          </a:p>
          <a:p>
            <a:pPr indent="-317500" lvl="0" marL="457200" marR="0" rtl="0" algn="l">
              <a:lnSpc>
                <a:spcPct val="115000"/>
              </a:lnSpc>
              <a:spcBef>
                <a:spcPts val="1600"/>
              </a:spcBef>
              <a:spcAft>
                <a:spcPts val="0"/>
              </a:spcAft>
              <a:buClr>
                <a:schemeClr val="dk2"/>
              </a:buClr>
              <a:buSzPts val="1400"/>
              <a:buChar char="●"/>
            </a:pPr>
            <a:r>
              <a:rPr lang="en" sz="1400"/>
              <a:t>Number of Containers</a:t>
            </a:r>
            <a:endParaRPr sz="1400"/>
          </a:p>
          <a:p>
            <a:pPr indent="-317500" lvl="0" marL="457200" marR="0" rtl="0" algn="l">
              <a:lnSpc>
                <a:spcPct val="115000"/>
              </a:lnSpc>
              <a:spcBef>
                <a:spcPts val="0"/>
              </a:spcBef>
              <a:spcAft>
                <a:spcPts val="0"/>
              </a:spcAft>
              <a:buClr>
                <a:schemeClr val="dk2"/>
              </a:buClr>
              <a:buSzPts val="1400"/>
              <a:buChar char="●"/>
            </a:pPr>
            <a:r>
              <a:rPr lang="en" sz="1400"/>
              <a:t>Container Type</a:t>
            </a:r>
            <a:endParaRPr sz="1400"/>
          </a:p>
          <a:p>
            <a:pPr indent="-317500" lvl="0" marL="457200" marR="0" rtl="0" algn="l">
              <a:lnSpc>
                <a:spcPct val="115000"/>
              </a:lnSpc>
              <a:spcBef>
                <a:spcPts val="0"/>
              </a:spcBef>
              <a:spcAft>
                <a:spcPts val="0"/>
              </a:spcAft>
              <a:buClr>
                <a:schemeClr val="dk2"/>
              </a:buClr>
              <a:buSzPts val="1400"/>
              <a:buChar char="●"/>
            </a:pPr>
            <a:r>
              <a:rPr lang="en" sz="1400"/>
              <a:t>Disk Size (in TB)</a:t>
            </a:r>
            <a:endParaRPr sz="1400"/>
          </a:p>
          <a:p>
            <a:pPr indent="-317500" lvl="0" marL="457200" marR="0" rtl="0" algn="l">
              <a:lnSpc>
                <a:spcPct val="115000"/>
              </a:lnSpc>
              <a:spcBef>
                <a:spcPts val="0"/>
              </a:spcBef>
              <a:spcAft>
                <a:spcPts val="0"/>
              </a:spcAft>
              <a:buClr>
                <a:schemeClr val="dk2"/>
              </a:buClr>
              <a:buSzPts val="1400"/>
              <a:buChar char="●"/>
            </a:pPr>
            <a:r>
              <a:rPr lang="en" sz="1400"/>
              <a:t>Time/ Days of transaction</a:t>
            </a:r>
            <a:endParaRPr sz="14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descr="Closeup from the side of a hand pushing a knob on an audio mixer" id="113" name="Google Shape;113;p17"/>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14" name="Google Shape;114;p17"/>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Proposed Solution</a:t>
            </a:r>
            <a:endParaRPr>
              <a:solidFill>
                <a:schemeClr val="lt1"/>
              </a:solidFill>
            </a:endParaRPr>
          </a:p>
        </p:txBody>
      </p:sp>
      <p:sp>
        <p:nvSpPr>
          <p:cNvPr id="115" name="Google Shape;115;p17"/>
          <p:cNvSpPr txBox="1"/>
          <p:nvPr>
            <p:ph idx="2" type="body"/>
          </p:nvPr>
        </p:nvSpPr>
        <p:spPr>
          <a:xfrm>
            <a:off x="5015700" y="8004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2400"/>
              <a:t>Research Generative Deep Learning and Statistical Models </a:t>
            </a:r>
            <a:r>
              <a:rPr lang="en" sz="2400"/>
              <a:t>to generate synthetic data </a:t>
            </a:r>
            <a:r>
              <a:rPr lang="en" sz="2400"/>
              <a:t>including</a:t>
            </a:r>
            <a:r>
              <a:rPr lang="en" sz="2400"/>
              <a:t> conditional sampling for transactional </a:t>
            </a:r>
            <a:r>
              <a:rPr lang="en" sz="2400"/>
              <a:t>time</a:t>
            </a:r>
            <a:r>
              <a:rPr lang="en" sz="2400"/>
              <a:t> series data using literature review and existing projects in the same field.</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1 - </a:t>
            </a:r>
            <a:r>
              <a:rPr lang="en"/>
              <a:t>PAR</a:t>
            </a:r>
            <a:endParaRPr/>
          </a:p>
        </p:txBody>
      </p:sp>
      <p:sp>
        <p:nvSpPr>
          <p:cNvPr id="121" name="Google Shape;121;p18"/>
          <p:cNvSpPr txBox="1"/>
          <p:nvPr>
            <p:ph idx="4294967295" type="body"/>
          </p:nvPr>
        </p:nvSpPr>
        <p:spPr>
          <a:xfrm>
            <a:off x="471900" y="935825"/>
            <a:ext cx="4912200" cy="38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Overview:</a:t>
            </a:r>
            <a:endParaRPr b="1" sz="1400"/>
          </a:p>
          <a:p>
            <a:pPr indent="-317500" lvl="0" marL="457200" rtl="0" algn="l">
              <a:spcBef>
                <a:spcPts val="1400"/>
              </a:spcBef>
              <a:spcAft>
                <a:spcPts val="0"/>
              </a:spcAft>
              <a:buSzPts val="1400"/>
              <a:buChar char="●"/>
            </a:pPr>
            <a:r>
              <a:rPr lang="en" sz="1400"/>
              <a:t>Probabilistic AutoRegressive model </a:t>
            </a:r>
            <a:endParaRPr sz="1400"/>
          </a:p>
          <a:p>
            <a:pPr indent="-317500" lvl="0" marL="457200" rtl="0" algn="l">
              <a:spcBef>
                <a:spcPts val="0"/>
              </a:spcBef>
              <a:spcAft>
                <a:spcPts val="0"/>
              </a:spcAft>
              <a:buSzPts val="1400"/>
              <a:buChar char="●"/>
            </a:pPr>
            <a:r>
              <a:rPr lang="en" sz="1400"/>
              <a:t>Allows learning for </a:t>
            </a:r>
            <a:r>
              <a:rPr b="1" lang="en" sz="1400"/>
              <a:t>multi-type, multivariate </a:t>
            </a:r>
            <a:r>
              <a:rPr b="1" lang="en" sz="1400"/>
              <a:t>time series</a:t>
            </a:r>
            <a:r>
              <a:rPr b="1" lang="en" sz="1400"/>
              <a:t> data </a:t>
            </a:r>
            <a:r>
              <a:rPr lang="en" sz="1400"/>
              <a:t>to generate new synthetic data that has the same format and properties as the learned one.</a:t>
            </a:r>
            <a:endParaRPr sz="1400"/>
          </a:p>
          <a:p>
            <a:pPr indent="-317500" lvl="0" marL="457200" rtl="0" algn="l">
              <a:spcBef>
                <a:spcPts val="0"/>
              </a:spcBef>
              <a:spcAft>
                <a:spcPts val="0"/>
              </a:spcAft>
              <a:buSzPts val="1400"/>
              <a:buChar char="●"/>
            </a:pPr>
            <a:r>
              <a:rPr lang="en" sz="1400"/>
              <a:t>Ability to generate new synthetic time series conditioned on the properties of the entity to which this time series data would be associated</a:t>
            </a:r>
            <a:endParaRPr sz="1400"/>
          </a:p>
          <a:p>
            <a:pPr indent="0" lvl="0" marL="0" rtl="0" algn="l">
              <a:spcBef>
                <a:spcPts val="1400"/>
              </a:spcBef>
              <a:spcAft>
                <a:spcPts val="0"/>
              </a:spcAft>
              <a:buNone/>
            </a:pPr>
            <a:r>
              <a:rPr b="1" lang="en" sz="1400"/>
              <a:t>Our Experience:</a:t>
            </a:r>
            <a:endParaRPr b="1" sz="1400"/>
          </a:p>
          <a:p>
            <a:pPr indent="-317500" lvl="0" marL="457200" rtl="0" algn="l">
              <a:spcBef>
                <a:spcPts val="1400"/>
              </a:spcBef>
              <a:spcAft>
                <a:spcPts val="0"/>
              </a:spcAft>
              <a:buSzPts val="1400"/>
              <a:buChar char="●"/>
            </a:pPr>
            <a:r>
              <a:rPr lang="en" sz="1400"/>
              <a:t>PAR </a:t>
            </a:r>
            <a:r>
              <a:rPr lang="en" sz="1400"/>
              <a:t>needs a feature </a:t>
            </a:r>
            <a:r>
              <a:rPr lang="en" sz="1400"/>
              <a:t>dependant on time series to predict for the future and entity variable.</a:t>
            </a:r>
            <a:endParaRPr sz="1400"/>
          </a:p>
          <a:p>
            <a:pPr indent="-317500" lvl="0" marL="457200" rtl="0" algn="l">
              <a:spcBef>
                <a:spcPts val="0"/>
              </a:spcBef>
              <a:spcAft>
                <a:spcPts val="0"/>
              </a:spcAft>
              <a:buSzPts val="1400"/>
              <a:buChar char="●"/>
            </a:pPr>
            <a:r>
              <a:rPr lang="en" sz="1400"/>
              <a:t>Model Generated negative data for time dependant target variable and failed for our use case.</a:t>
            </a:r>
            <a:endParaRPr sz="1400"/>
          </a:p>
        </p:txBody>
      </p:sp>
      <p:pic>
        <p:nvPicPr>
          <p:cNvPr id="122" name="Google Shape;122;p18"/>
          <p:cNvPicPr preferRelativeResize="0"/>
          <p:nvPr/>
        </p:nvPicPr>
        <p:blipFill rotWithShape="1">
          <a:blip r:embed="rId3">
            <a:alphaModFix/>
          </a:blip>
          <a:srcRect b="0" l="49632" r="0" t="0"/>
          <a:stretch/>
        </p:blipFill>
        <p:spPr>
          <a:xfrm>
            <a:off x="8028000" y="3902450"/>
            <a:ext cx="896850" cy="958575"/>
          </a:xfrm>
          <a:prstGeom prst="rect">
            <a:avLst/>
          </a:prstGeom>
          <a:noFill/>
          <a:ln>
            <a:noFill/>
          </a:ln>
        </p:spPr>
      </p:pic>
      <p:pic>
        <p:nvPicPr>
          <p:cNvPr id="123" name="Google Shape;123;p18"/>
          <p:cNvPicPr preferRelativeResize="0"/>
          <p:nvPr/>
        </p:nvPicPr>
        <p:blipFill>
          <a:blip r:embed="rId4">
            <a:alphaModFix/>
          </a:blip>
          <a:stretch>
            <a:fillRect/>
          </a:stretch>
        </p:blipFill>
        <p:spPr>
          <a:xfrm>
            <a:off x="5355050" y="1357200"/>
            <a:ext cx="3545632" cy="1926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2 - TABGAN</a:t>
            </a:r>
            <a:endParaRPr/>
          </a:p>
        </p:txBody>
      </p:sp>
      <p:sp>
        <p:nvSpPr>
          <p:cNvPr id="129" name="Google Shape;129;p19"/>
          <p:cNvSpPr txBox="1"/>
          <p:nvPr>
            <p:ph idx="4294967295" type="body"/>
          </p:nvPr>
        </p:nvSpPr>
        <p:spPr>
          <a:xfrm>
            <a:off x="395700" y="859625"/>
            <a:ext cx="4132800" cy="384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t>Overview:</a:t>
            </a:r>
            <a:endParaRPr b="1" sz="1400"/>
          </a:p>
          <a:p>
            <a:pPr indent="-317500" lvl="0" marL="457200" rtl="0" algn="l">
              <a:lnSpc>
                <a:spcPct val="100000"/>
              </a:lnSpc>
              <a:spcBef>
                <a:spcPts val="1600"/>
              </a:spcBef>
              <a:spcAft>
                <a:spcPts val="0"/>
              </a:spcAft>
              <a:buSzPts val="1400"/>
              <a:buChar char="●"/>
            </a:pPr>
            <a:r>
              <a:rPr lang="en" sz="1400"/>
              <a:t>Extension of CTGAN, specialized for tabular data.</a:t>
            </a:r>
            <a:endParaRPr sz="1400"/>
          </a:p>
          <a:p>
            <a:pPr indent="-317500" lvl="0" marL="457200" rtl="0" algn="l">
              <a:lnSpc>
                <a:spcPct val="100000"/>
              </a:lnSpc>
              <a:spcBef>
                <a:spcPts val="0"/>
              </a:spcBef>
              <a:spcAft>
                <a:spcPts val="0"/>
              </a:spcAft>
              <a:buSzPts val="1400"/>
              <a:buChar char="●"/>
            </a:pPr>
            <a:r>
              <a:rPr lang="en" sz="1400"/>
              <a:t>Excels in scenarios with distinct target values.</a:t>
            </a:r>
            <a:endParaRPr sz="1400"/>
          </a:p>
          <a:p>
            <a:pPr indent="0" lvl="0" marL="0" rtl="0" algn="l">
              <a:lnSpc>
                <a:spcPct val="100000"/>
              </a:lnSpc>
              <a:spcBef>
                <a:spcPts val="1600"/>
              </a:spcBef>
              <a:spcAft>
                <a:spcPts val="0"/>
              </a:spcAft>
              <a:buNone/>
            </a:pPr>
            <a:r>
              <a:rPr b="1" lang="en" sz="1400"/>
              <a:t>Our Experience:</a:t>
            </a:r>
            <a:endParaRPr b="1" sz="1400"/>
          </a:p>
          <a:p>
            <a:pPr indent="-317500" lvl="0" marL="457200" rtl="0" algn="l">
              <a:lnSpc>
                <a:spcPct val="100000"/>
              </a:lnSpc>
              <a:spcBef>
                <a:spcPts val="1600"/>
              </a:spcBef>
              <a:spcAft>
                <a:spcPts val="0"/>
              </a:spcAft>
              <a:buSzPts val="1400"/>
              <a:buChar char="●"/>
            </a:pPr>
            <a:r>
              <a:rPr lang="en" sz="1400"/>
              <a:t>Model Generated negative data for target variable with sparse data. </a:t>
            </a:r>
            <a:endParaRPr sz="1400"/>
          </a:p>
          <a:p>
            <a:pPr indent="-317500" lvl="0" marL="457200" rtl="0" algn="l">
              <a:lnSpc>
                <a:spcPct val="100000"/>
              </a:lnSpc>
              <a:spcBef>
                <a:spcPts val="0"/>
              </a:spcBef>
              <a:spcAft>
                <a:spcPts val="0"/>
              </a:spcAft>
              <a:buSzPts val="1400"/>
              <a:buChar char="●"/>
            </a:pPr>
            <a:r>
              <a:rPr lang="en" sz="1400"/>
              <a:t>No option to pass conditions while generating synthetic data.</a:t>
            </a:r>
            <a:endParaRPr sz="1400"/>
          </a:p>
          <a:p>
            <a:pPr indent="0" lvl="0" marL="0" rtl="0" algn="l">
              <a:lnSpc>
                <a:spcPct val="100000"/>
              </a:lnSpc>
              <a:spcBef>
                <a:spcPts val="1600"/>
              </a:spcBef>
              <a:spcAft>
                <a:spcPts val="0"/>
              </a:spcAft>
              <a:buNone/>
            </a:pPr>
            <a:r>
              <a:rPr b="1" lang="en" sz="1400"/>
              <a:t>Future Scope:</a:t>
            </a:r>
            <a:endParaRPr b="1" sz="1400"/>
          </a:p>
          <a:p>
            <a:pPr indent="-317500" lvl="0" marL="457200" rtl="0" algn="l">
              <a:lnSpc>
                <a:spcPct val="100000"/>
              </a:lnSpc>
              <a:spcBef>
                <a:spcPts val="1600"/>
              </a:spcBef>
              <a:spcAft>
                <a:spcPts val="0"/>
              </a:spcAft>
              <a:buSzPts val="1400"/>
              <a:buChar char="●"/>
            </a:pPr>
            <a:r>
              <a:rPr lang="en" sz="1400"/>
              <a:t>Introduction of ForestDiffusion makes this model  an avenue for future exploration.</a:t>
            </a:r>
            <a:endParaRPr sz="1400"/>
          </a:p>
        </p:txBody>
      </p:sp>
      <p:pic>
        <p:nvPicPr>
          <p:cNvPr id="130" name="Google Shape;130;p19"/>
          <p:cNvPicPr preferRelativeResize="0"/>
          <p:nvPr/>
        </p:nvPicPr>
        <p:blipFill rotWithShape="1">
          <a:blip r:embed="rId3">
            <a:alphaModFix/>
          </a:blip>
          <a:srcRect b="0" l="49632" r="0" t="0"/>
          <a:stretch/>
        </p:blipFill>
        <p:spPr>
          <a:xfrm>
            <a:off x="7987600" y="3918525"/>
            <a:ext cx="937250" cy="1001775"/>
          </a:xfrm>
          <a:prstGeom prst="rect">
            <a:avLst/>
          </a:prstGeom>
          <a:noFill/>
          <a:ln>
            <a:noFill/>
          </a:ln>
        </p:spPr>
      </p:pic>
      <p:pic>
        <p:nvPicPr>
          <p:cNvPr id="131" name="Google Shape;131;p19"/>
          <p:cNvPicPr preferRelativeResize="0"/>
          <p:nvPr/>
        </p:nvPicPr>
        <p:blipFill>
          <a:blip r:embed="rId4">
            <a:alphaModFix/>
          </a:blip>
          <a:stretch>
            <a:fillRect/>
          </a:stretch>
        </p:blipFill>
        <p:spPr>
          <a:xfrm>
            <a:off x="4738771" y="935825"/>
            <a:ext cx="4252830" cy="2730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3 - TimeGAN</a:t>
            </a:r>
            <a:endParaRPr/>
          </a:p>
        </p:txBody>
      </p:sp>
      <p:sp>
        <p:nvSpPr>
          <p:cNvPr id="137" name="Google Shape;137;p20"/>
          <p:cNvSpPr txBox="1"/>
          <p:nvPr>
            <p:ph idx="4294967295" type="body"/>
          </p:nvPr>
        </p:nvSpPr>
        <p:spPr>
          <a:xfrm>
            <a:off x="217725" y="1012025"/>
            <a:ext cx="5849400" cy="384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Leverages a combination of supervised and unsupervised learning.</a:t>
            </a:r>
            <a:endParaRPr sz="1400"/>
          </a:p>
          <a:p>
            <a:pPr indent="-317500" lvl="0" marL="457200" rtl="0" algn="l">
              <a:spcBef>
                <a:spcPts val="0"/>
              </a:spcBef>
              <a:spcAft>
                <a:spcPts val="0"/>
              </a:spcAft>
              <a:buSzPts val="1400"/>
              <a:buChar char="●"/>
            </a:pPr>
            <a:r>
              <a:rPr lang="en" sz="1400"/>
              <a:t>Employs four key components:</a:t>
            </a:r>
            <a:endParaRPr sz="1400"/>
          </a:p>
          <a:p>
            <a:pPr indent="-317500" lvl="1" marL="914400" rtl="0" algn="l">
              <a:spcBef>
                <a:spcPts val="0"/>
              </a:spcBef>
              <a:spcAft>
                <a:spcPts val="0"/>
              </a:spcAft>
              <a:buSzPts val="1400"/>
              <a:buChar char="○"/>
            </a:pPr>
            <a:r>
              <a:rPr lang="en" sz="1400"/>
              <a:t>Embedding function</a:t>
            </a:r>
            <a:endParaRPr/>
          </a:p>
          <a:p>
            <a:pPr indent="-317500" lvl="1" marL="914400" rtl="0" algn="l">
              <a:spcBef>
                <a:spcPts val="0"/>
              </a:spcBef>
              <a:spcAft>
                <a:spcPts val="0"/>
              </a:spcAft>
              <a:buSzPts val="1400"/>
              <a:buChar char="○"/>
            </a:pPr>
            <a:r>
              <a:rPr lang="en" sz="1400"/>
              <a:t>Recovery function</a:t>
            </a:r>
            <a:endParaRPr/>
          </a:p>
          <a:p>
            <a:pPr indent="-317500" lvl="1" marL="914400" rtl="0" algn="l">
              <a:spcBef>
                <a:spcPts val="0"/>
              </a:spcBef>
              <a:spcAft>
                <a:spcPts val="0"/>
              </a:spcAft>
              <a:buSzPts val="1400"/>
              <a:buChar char="○"/>
            </a:pPr>
            <a:r>
              <a:rPr lang="en" sz="1400"/>
              <a:t>Sequence generator</a:t>
            </a:r>
            <a:endParaRPr/>
          </a:p>
          <a:p>
            <a:pPr indent="-317500" lvl="1" marL="914400" rtl="0" algn="l">
              <a:spcBef>
                <a:spcPts val="0"/>
              </a:spcBef>
              <a:spcAft>
                <a:spcPts val="0"/>
              </a:spcAft>
              <a:buSzPts val="1400"/>
              <a:buChar char="○"/>
            </a:pPr>
            <a:r>
              <a:rPr lang="en" sz="1400"/>
              <a:t>Sequence discriminator</a:t>
            </a:r>
            <a:endParaRPr sz="1400"/>
          </a:p>
          <a:p>
            <a:pPr indent="-330200" lvl="0" marL="457200" rtl="0" algn="l">
              <a:spcBef>
                <a:spcPts val="0"/>
              </a:spcBef>
              <a:spcAft>
                <a:spcPts val="0"/>
              </a:spcAft>
              <a:buSzPts val="1600"/>
              <a:buChar char="●"/>
            </a:pPr>
            <a:r>
              <a:rPr lang="en" sz="1400"/>
              <a:t>Difficult while training with Categorical features.</a:t>
            </a:r>
            <a:endParaRPr sz="1600"/>
          </a:p>
          <a:p>
            <a:pPr indent="-317500" lvl="0" marL="457200" rtl="0" algn="l">
              <a:spcBef>
                <a:spcPts val="0"/>
              </a:spcBef>
              <a:spcAft>
                <a:spcPts val="0"/>
              </a:spcAft>
              <a:buSzPts val="1400"/>
              <a:buChar char="●"/>
            </a:pPr>
            <a:r>
              <a:rPr b="1" lang="en" sz="1400"/>
              <a:t>Our Experience:</a:t>
            </a:r>
            <a:endParaRPr b="1" sz="1400"/>
          </a:p>
          <a:p>
            <a:pPr indent="-317500" lvl="1" marL="914400" rtl="0" algn="l">
              <a:spcBef>
                <a:spcPts val="0"/>
              </a:spcBef>
              <a:spcAft>
                <a:spcPts val="0"/>
              </a:spcAft>
              <a:buSzPts val="1400"/>
              <a:buChar char="○"/>
            </a:pPr>
            <a:r>
              <a:rPr lang="en"/>
              <a:t>TimeGANs do not support categorical features </a:t>
            </a:r>
            <a:endParaRPr/>
          </a:p>
          <a:p>
            <a:pPr indent="-317500" lvl="1" marL="914400" rtl="0" algn="l">
              <a:spcBef>
                <a:spcPts val="0"/>
              </a:spcBef>
              <a:spcAft>
                <a:spcPts val="0"/>
              </a:spcAft>
              <a:buSzPts val="1400"/>
              <a:buChar char="○"/>
            </a:pPr>
            <a:r>
              <a:rPr lang="en"/>
              <a:t>Conversion with One-hot encodings leads to problems like the loss of information between multiple features and increased dimensionality.</a:t>
            </a:r>
            <a:endParaRPr/>
          </a:p>
        </p:txBody>
      </p:sp>
      <p:pic>
        <p:nvPicPr>
          <p:cNvPr id="138" name="Google Shape;138;p20"/>
          <p:cNvPicPr preferRelativeResize="0"/>
          <p:nvPr/>
        </p:nvPicPr>
        <p:blipFill rotWithShape="1">
          <a:blip r:embed="rId3">
            <a:alphaModFix/>
          </a:blip>
          <a:srcRect b="0" l="49632" r="0" t="0"/>
          <a:stretch/>
        </p:blipFill>
        <p:spPr>
          <a:xfrm>
            <a:off x="7986150" y="3857700"/>
            <a:ext cx="938700" cy="1003325"/>
          </a:xfrm>
          <a:prstGeom prst="rect">
            <a:avLst/>
          </a:prstGeom>
          <a:noFill/>
          <a:ln>
            <a:noFill/>
          </a:ln>
        </p:spPr>
      </p:pic>
      <p:pic>
        <p:nvPicPr>
          <p:cNvPr id="139" name="Google Shape;139;p20"/>
          <p:cNvPicPr preferRelativeResize="0"/>
          <p:nvPr/>
        </p:nvPicPr>
        <p:blipFill>
          <a:blip r:embed="rId4">
            <a:alphaModFix/>
          </a:blip>
          <a:stretch>
            <a:fillRect/>
          </a:stretch>
        </p:blipFill>
        <p:spPr>
          <a:xfrm>
            <a:off x="6152775" y="912925"/>
            <a:ext cx="2772075" cy="288261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a:t>
            </a:r>
            <a:r>
              <a:rPr lang="en"/>
              <a:t> - </a:t>
            </a:r>
            <a:r>
              <a:rPr lang="en"/>
              <a:t>DoppelGANger</a:t>
            </a:r>
            <a:endParaRPr/>
          </a:p>
        </p:txBody>
      </p:sp>
      <p:sp>
        <p:nvSpPr>
          <p:cNvPr id="145" name="Google Shape;145;p21"/>
          <p:cNvSpPr txBox="1"/>
          <p:nvPr>
            <p:ph idx="4294967295" type="body"/>
          </p:nvPr>
        </p:nvSpPr>
        <p:spPr>
          <a:xfrm>
            <a:off x="217725" y="1012025"/>
            <a:ext cx="5452800" cy="384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Standard</a:t>
            </a:r>
            <a:r>
              <a:rPr lang="en" sz="1400"/>
              <a:t> GANs struggle with time series' characteristics, like long-term dependencies and complex relationships between data points.</a:t>
            </a:r>
            <a:endParaRPr sz="1400"/>
          </a:p>
          <a:p>
            <a:pPr indent="-317500" lvl="0" marL="457200" rtl="0" algn="l">
              <a:spcBef>
                <a:spcPts val="0"/>
              </a:spcBef>
              <a:spcAft>
                <a:spcPts val="0"/>
              </a:spcAft>
              <a:buSzPts val="1400"/>
              <a:buChar char="●"/>
            </a:pPr>
            <a:r>
              <a:rPr lang="en" sz="1400"/>
              <a:t>DoppelGANger addresses this by incorporating a custom workflow that </a:t>
            </a:r>
            <a:r>
              <a:rPr lang="en" sz="1400"/>
              <a:t>focuses</a:t>
            </a:r>
            <a:r>
              <a:rPr lang="en" sz="1400"/>
              <a:t> on capturing the data's structural properties, including long-term patterns.</a:t>
            </a:r>
            <a:endParaRPr sz="1400"/>
          </a:p>
          <a:p>
            <a:pPr indent="-317500" lvl="0" marL="457200" rtl="0" algn="l">
              <a:spcBef>
                <a:spcPts val="0"/>
              </a:spcBef>
              <a:spcAft>
                <a:spcPts val="0"/>
              </a:spcAft>
              <a:buSzPts val="1400"/>
              <a:buChar char="●"/>
            </a:pPr>
            <a:r>
              <a:rPr b="1" lang="en" sz="1400"/>
              <a:t>Our experience:</a:t>
            </a:r>
            <a:endParaRPr b="1" sz="1400"/>
          </a:p>
          <a:p>
            <a:pPr indent="-317500" lvl="1" marL="914400" rtl="0" algn="l">
              <a:spcBef>
                <a:spcPts val="0"/>
              </a:spcBef>
              <a:spcAft>
                <a:spcPts val="0"/>
              </a:spcAft>
              <a:buSzPts val="1400"/>
              <a:buChar char="○"/>
            </a:pPr>
            <a:r>
              <a:rPr lang="en"/>
              <a:t>Again, working with c</a:t>
            </a:r>
            <a:r>
              <a:rPr lang="en"/>
              <a:t>ategorical features </a:t>
            </a:r>
            <a:r>
              <a:rPr lang="en"/>
              <a:t>includes </a:t>
            </a:r>
            <a:r>
              <a:rPr lang="en"/>
              <a:t>one hot encoding </a:t>
            </a:r>
            <a:r>
              <a:rPr lang="en"/>
              <a:t>by default in the model. </a:t>
            </a:r>
            <a:r>
              <a:rPr lang="en"/>
              <a:t>This leads to, </a:t>
            </a:r>
            <a:endParaRPr/>
          </a:p>
          <a:p>
            <a:pPr indent="-317500" lvl="2" marL="1371600" rtl="0" algn="l">
              <a:spcBef>
                <a:spcPts val="0"/>
              </a:spcBef>
              <a:spcAft>
                <a:spcPts val="0"/>
              </a:spcAft>
              <a:buSzPts val="1400"/>
              <a:buChar char="■"/>
            </a:pPr>
            <a:r>
              <a:rPr lang="en"/>
              <a:t>Increases in dimensionality of the model.</a:t>
            </a:r>
            <a:endParaRPr/>
          </a:p>
          <a:p>
            <a:pPr indent="-317500" lvl="2" marL="1371600" rtl="0" algn="l">
              <a:spcBef>
                <a:spcPts val="0"/>
              </a:spcBef>
              <a:spcAft>
                <a:spcPts val="0"/>
              </a:spcAft>
              <a:buSzPts val="1400"/>
              <a:buChar char="■"/>
            </a:pPr>
            <a:r>
              <a:rPr lang="en"/>
              <a:t>loss of relationships between categorical variables.</a:t>
            </a:r>
            <a:endParaRPr/>
          </a:p>
          <a:p>
            <a:pPr indent="-317500" lvl="1" marL="914400" rtl="0" algn="l">
              <a:spcBef>
                <a:spcPts val="0"/>
              </a:spcBef>
              <a:spcAft>
                <a:spcPts val="0"/>
              </a:spcAft>
              <a:buSzPts val="1400"/>
              <a:buChar char="○"/>
            </a:pPr>
            <a:r>
              <a:rPr lang="en"/>
              <a:t>Not optimised for implementation of conditional generation of data based on external variables</a:t>
            </a:r>
            <a:r>
              <a:rPr lang="en"/>
              <a:t>.</a:t>
            </a:r>
            <a:endParaRPr/>
          </a:p>
          <a:p>
            <a:pPr indent="0" lvl="0" marL="0" rtl="0" algn="l">
              <a:spcBef>
                <a:spcPts val="1600"/>
              </a:spcBef>
              <a:spcAft>
                <a:spcPts val="1600"/>
              </a:spcAft>
              <a:buNone/>
            </a:pPr>
            <a:r>
              <a:t/>
            </a:r>
            <a:endParaRPr sz="1400"/>
          </a:p>
        </p:txBody>
      </p:sp>
      <p:pic>
        <p:nvPicPr>
          <p:cNvPr id="146" name="Google Shape;146;p21"/>
          <p:cNvPicPr preferRelativeResize="0"/>
          <p:nvPr/>
        </p:nvPicPr>
        <p:blipFill rotWithShape="1">
          <a:blip r:embed="rId3">
            <a:alphaModFix/>
          </a:blip>
          <a:srcRect b="0" l="49632" r="0" t="0"/>
          <a:stretch/>
        </p:blipFill>
        <p:spPr>
          <a:xfrm>
            <a:off x="7916850" y="3783625"/>
            <a:ext cx="1007999" cy="1077400"/>
          </a:xfrm>
          <a:prstGeom prst="rect">
            <a:avLst/>
          </a:prstGeom>
          <a:noFill/>
          <a:ln>
            <a:noFill/>
          </a:ln>
        </p:spPr>
      </p:pic>
      <p:pic>
        <p:nvPicPr>
          <p:cNvPr id="147" name="Google Shape;147;p21"/>
          <p:cNvPicPr preferRelativeResize="0"/>
          <p:nvPr/>
        </p:nvPicPr>
        <p:blipFill>
          <a:blip r:embed="rId4">
            <a:alphaModFix/>
          </a:blip>
          <a:stretch>
            <a:fillRect/>
          </a:stretch>
        </p:blipFill>
        <p:spPr>
          <a:xfrm>
            <a:off x="5697950" y="1012025"/>
            <a:ext cx="3383050" cy="2181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EE9000"/>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